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40"/>
  </p:notesMasterIdLst>
  <p:handoutMasterIdLst>
    <p:handoutMasterId r:id="rId41"/>
  </p:handoutMasterIdLst>
  <p:sldIdLst>
    <p:sldId id="306" r:id="rId5"/>
    <p:sldId id="307" r:id="rId6"/>
    <p:sldId id="308" r:id="rId7"/>
    <p:sldId id="309" r:id="rId8"/>
    <p:sldId id="294" r:id="rId9"/>
    <p:sldId id="314" r:id="rId10"/>
    <p:sldId id="315" r:id="rId11"/>
    <p:sldId id="316" r:id="rId12"/>
    <p:sldId id="317" r:id="rId13"/>
    <p:sldId id="295" r:id="rId14"/>
    <p:sldId id="318" r:id="rId15"/>
    <p:sldId id="319" r:id="rId16"/>
    <p:sldId id="320" r:id="rId17"/>
    <p:sldId id="322" r:id="rId18"/>
    <p:sldId id="323" r:id="rId19"/>
    <p:sldId id="324" r:id="rId20"/>
    <p:sldId id="326" r:id="rId21"/>
    <p:sldId id="329" r:id="rId22"/>
    <p:sldId id="327" r:id="rId23"/>
    <p:sldId id="321" r:id="rId24"/>
    <p:sldId id="330"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12" r:id="rId39"/>
  </p:sldIdLst>
  <p:sldSz cx="12192000" cy="6858000"/>
  <p:notesSz cx="6884988" cy="10018713"/>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342E74-8CFE-7E4C-BBAD-28DC2791D8B1}" v="42" dt="2022-05-21T01:32:47.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83" autoAdjust="0"/>
    <p:restoredTop sz="85015" autoAdjust="0"/>
  </p:normalViewPr>
  <p:slideViewPr>
    <p:cSldViewPr snapToGrid="0">
      <p:cViewPr varScale="1">
        <p:scale>
          <a:sx n="78" d="100"/>
          <a:sy n="78" d="100"/>
        </p:scale>
        <p:origin x="176" y="576"/>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78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森下裕輝" userId="961219e0-6df8-4a7c-93fe-4369de7f2758" providerId="ADAL" clId="{37342E74-8CFE-7E4C-BBAD-28DC2791D8B1}"/>
    <pc:docChg chg="custSel delSld modSld modMainMaster modShowInfo">
      <pc:chgData name="森下裕輝" userId="961219e0-6df8-4a7c-93fe-4369de7f2758" providerId="ADAL" clId="{37342E74-8CFE-7E4C-BBAD-28DC2791D8B1}" dt="2022-05-21T01:32:47.927" v="279"/>
      <pc:docMkLst>
        <pc:docMk/>
      </pc:docMkLst>
      <pc:sldChg chg="modTransition">
        <pc:chgData name="森下裕輝" userId="961219e0-6df8-4a7c-93fe-4369de7f2758" providerId="ADAL" clId="{37342E74-8CFE-7E4C-BBAD-28DC2791D8B1}" dt="2022-05-21T01:32:47.927" v="279"/>
        <pc:sldMkLst>
          <pc:docMk/>
          <pc:sldMk cId="783914445" sldId="294"/>
        </pc:sldMkLst>
      </pc:sldChg>
      <pc:sldChg chg="modTransition">
        <pc:chgData name="森下裕輝" userId="961219e0-6df8-4a7c-93fe-4369de7f2758" providerId="ADAL" clId="{37342E74-8CFE-7E4C-BBAD-28DC2791D8B1}" dt="2022-05-21T01:32:47.927" v="279"/>
        <pc:sldMkLst>
          <pc:docMk/>
          <pc:sldMk cId="277827655" sldId="295"/>
        </pc:sldMkLst>
      </pc:sldChg>
      <pc:sldChg chg="modTransition">
        <pc:chgData name="森下裕輝" userId="961219e0-6df8-4a7c-93fe-4369de7f2758" providerId="ADAL" clId="{37342E74-8CFE-7E4C-BBAD-28DC2791D8B1}" dt="2022-05-21T01:32:47.927" v="279"/>
        <pc:sldMkLst>
          <pc:docMk/>
          <pc:sldMk cId="114769864" sldId="306"/>
        </pc:sldMkLst>
      </pc:sldChg>
      <pc:sldChg chg="modTransition">
        <pc:chgData name="森下裕輝" userId="961219e0-6df8-4a7c-93fe-4369de7f2758" providerId="ADAL" clId="{37342E74-8CFE-7E4C-BBAD-28DC2791D8B1}" dt="2022-05-21T01:32:47.927" v="279"/>
        <pc:sldMkLst>
          <pc:docMk/>
          <pc:sldMk cId="1613598062" sldId="307"/>
        </pc:sldMkLst>
      </pc:sldChg>
      <pc:sldChg chg="modTransition">
        <pc:chgData name="森下裕輝" userId="961219e0-6df8-4a7c-93fe-4369de7f2758" providerId="ADAL" clId="{37342E74-8CFE-7E4C-BBAD-28DC2791D8B1}" dt="2022-05-21T01:32:47.927" v="279"/>
        <pc:sldMkLst>
          <pc:docMk/>
          <pc:sldMk cId="365334912" sldId="308"/>
        </pc:sldMkLst>
      </pc:sldChg>
      <pc:sldChg chg="modTransition">
        <pc:chgData name="森下裕輝" userId="961219e0-6df8-4a7c-93fe-4369de7f2758" providerId="ADAL" clId="{37342E74-8CFE-7E4C-BBAD-28DC2791D8B1}" dt="2022-05-21T01:32:47.927" v="279"/>
        <pc:sldMkLst>
          <pc:docMk/>
          <pc:sldMk cId="2227882511" sldId="309"/>
        </pc:sldMkLst>
      </pc:sldChg>
      <pc:sldChg chg="modSp mod modTransition">
        <pc:chgData name="森下裕輝" userId="961219e0-6df8-4a7c-93fe-4369de7f2758" providerId="ADAL" clId="{37342E74-8CFE-7E4C-BBAD-28DC2791D8B1}" dt="2022-05-21T01:32:47.927" v="279"/>
        <pc:sldMkLst>
          <pc:docMk/>
          <pc:sldMk cId="927313156" sldId="312"/>
        </pc:sldMkLst>
        <pc:spChg chg="mod">
          <ac:chgData name="森下裕輝" userId="961219e0-6df8-4a7c-93fe-4369de7f2758" providerId="ADAL" clId="{37342E74-8CFE-7E4C-BBAD-28DC2791D8B1}" dt="2022-05-21T01:09:27.602" v="212" actId="20577"/>
          <ac:spMkLst>
            <pc:docMk/>
            <pc:sldMk cId="927313156" sldId="312"/>
            <ac:spMk id="12" creationId="{55CA1AA9-0F29-3BC7-DED4-E51DA4D0021E}"/>
          </ac:spMkLst>
        </pc:spChg>
      </pc:sldChg>
      <pc:sldChg chg="modTransition">
        <pc:chgData name="森下裕輝" userId="961219e0-6df8-4a7c-93fe-4369de7f2758" providerId="ADAL" clId="{37342E74-8CFE-7E4C-BBAD-28DC2791D8B1}" dt="2022-05-21T01:32:47.927" v="279"/>
        <pc:sldMkLst>
          <pc:docMk/>
          <pc:sldMk cId="4065025191" sldId="314"/>
        </pc:sldMkLst>
      </pc:sldChg>
      <pc:sldChg chg="modTransition">
        <pc:chgData name="森下裕輝" userId="961219e0-6df8-4a7c-93fe-4369de7f2758" providerId="ADAL" clId="{37342E74-8CFE-7E4C-BBAD-28DC2791D8B1}" dt="2022-05-21T01:32:47.927" v="279"/>
        <pc:sldMkLst>
          <pc:docMk/>
          <pc:sldMk cId="3857781325" sldId="315"/>
        </pc:sldMkLst>
      </pc:sldChg>
      <pc:sldChg chg="modTransition">
        <pc:chgData name="森下裕輝" userId="961219e0-6df8-4a7c-93fe-4369de7f2758" providerId="ADAL" clId="{37342E74-8CFE-7E4C-BBAD-28DC2791D8B1}" dt="2022-05-21T01:32:47.927" v="279"/>
        <pc:sldMkLst>
          <pc:docMk/>
          <pc:sldMk cId="2794002685" sldId="316"/>
        </pc:sldMkLst>
      </pc:sldChg>
      <pc:sldChg chg="modTransition">
        <pc:chgData name="森下裕輝" userId="961219e0-6df8-4a7c-93fe-4369de7f2758" providerId="ADAL" clId="{37342E74-8CFE-7E4C-BBAD-28DC2791D8B1}" dt="2022-05-21T01:32:47.927" v="279"/>
        <pc:sldMkLst>
          <pc:docMk/>
          <pc:sldMk cId="2996252018" sldId="317"/>
        </pc:sldMkLst>
      </pc:sldChg>
      <pc:sldChg chg="modTransition">
        <pc:chgData name="森下裕輝" userId="961219e0-6df8-4a7c-93fe-4369de7f2758" providerId="ADAL" clId="{37342E74-8CFE-7E4C-BBAD-28DC2791D8B1}" dt="2022-05-21T01:32:47.927" v="279"/>
        <pc:sldMkLst>
          <pc:docMk/>
          <pc:sldMk cId="2178510321" sldId="318"/>
        </pc:sldMkLst>
      </pc:sldChg>
      <pc:sldChg chg="modTransition">
        <pc:chgData name="森下裕輝" userId="961219e0-6df8-4a7c-93fe-4369de7f2758" providerId="ADAL" clId="{37342E74-8CFE-7E4C-BBAD-28DC2791D8B1}" dt="2022-05-21T01:32:47.927" v="279"/>
        <pc:sldMkLst>
          <pc:docMk/>
          <pc:sldMk cId="1540833575" sldId="319"/>
        </pc:sldMkLst>
      </pc:sldChg>
      <pc:sldChg chg="modTransition">
        <pc:chgData name="森下裕輝" userId="961219e0-6df8-4a7c-93fe-4369de7f2758" providerId="ADAL" clId="{37342E74-8CFE-7E4C-BBAD-28DC2791D8B1}" dt="2022-05-21T01:32:47.927" v="279"/>
        <pc:sldMkLst>
          <pc:docMk/>
          <pc:sldMk cId="4265540416" sldId="320"/>
        </pc:sldMkLst>
      </pc:sldChg>
      <pc:sldChg chg="modTransition">
        <pc:chgData name="森下裕輝" userId="961219e0-6df8-4a7c-93fe-4369de7f2758" providerId="ADAL" clId="{37342E74-8CFE-7E4C-BBAD-28DC2791D8B1}" dt="2022-05-21T01:32:47.927" v="279"/>
        <pc:sldMkLst>
          <pc:docMk/>
          <pc:sldMk cId="674486089" sldId="321"/>
        </pc:sldMkLst>
      </pc:sldChg>
      <pc:sldChg chg="modSp mod modTransition">
        <pc:chgData name="森下裕輝" userId="961219e0-6df8-4a7c-93fe-4369de7f2758" providerId="ADAL" clId="{37342E74-8CFE-7E4C-BBAD-28DC2791D8B1}" dt="2022-05-21T01:32:47.927" v="279"/>
        <pc:sldMkLst>
          <pc:docMk/>
          <pc:sldMk cId="2076160219" sldId="322"/>
        </pc:sldMkLst>
        <pc:spChg chg="mod">
          <ac:chgData name="森下裕輝" userId="961219e0-6df8-4a7c-93fe-4369de7f2758" providerId="ADAL" clId="{37342E74-8CFE-7E4C-BBAD-28DC2791D8B1}" dt="2022-05-21T01:04:20.260" v="7" actId="20577"/>
          <ac:spMkLst>
            <pc:docMk/>
            <pc:sldMk cId="2076160219" sldId="322"/>
            <ac:spMk id="3" creationId="{DE1CF7D8-D7C0-45E4-0167-73204EBC9F36}"/>
          </ac:spMkLst>
        </pc:spChg>
      </pc:sldChg>
      <pc:sldChg chg="modTransition">
        <pc:chgData name="森下裕輝" userId="961219e0-6df8-4a7c-93fe-4369de7f2758" providerId="ADAL" clId="{37342E74-8CFE-7E4C-BBAD-28DC2791D8B1}" dt="2022-05-21T01:32:47.927" v="279"/>
        <pc:sldMkLst>
          <pc:docMk/>
          <pc:sldMk cId="1123901722" sldId="323"/>
        </pc:sldMkLst>
      </pc:sldChg>
      <pc:sldChg chg="modSp mod modTransition">
        <pc:chgData name="森下裕輝" userId="961219e0-6df8-4a7c-93fe-4369de7f2758" providerId="ADAL" clId="{37342E74-8CFE-7E4C-BBAD-28DC2791D8B1}" dt="2022-05-21T01:32:47.927" v="279"/>
        <pc:sldMkLst>
          <pc:docMk/>
          <pc:sldMk cId="1989772946" sldId="324"/>
        </pc:sldMkLst>
        <pc:spChg chg="mod">
          <ac:chgData name="森下裕輝" userId="961219e0-6df8-4a7c-93fe-4369de7f2758" providerId="ADAL" clId="{37342E74-8CFE-7E4C-BBAD-28DC2791D8B1}" dt="2022-05-21T01:10:42.267" v="237" actId="20577"/>
          <ac:spMkLst>
            <pc:docMk/>
            <pc:sldMk cId="1989772946" sldId="324"/>
            <ac:spMk id="3" creationId="{C5C033FA-EDB6-A221-8F89-2A4135B24BE5}"/>
          </ac:spMkLst>
        </pc:spChg>
      </pc:sldChg>
      <pc:sldChg chg="del">
        <pc:chgData name="森下裕輝" userId="961219e0-6df8-4a7c-93fe-4369de7f2758" providerId="ADAL" clId="{37342E74-8CFE-7E4C-BBAD-28DC2791D8B1}" dt="2022-05-21T01:04:59.773" v="8" actId="2696"/>
        <pc:sldMkLst>
          <pc:docMk/>
          <pc:sldMk cId="632153682" sldId="325"/>
        </pc:sldMkLst>
      </pc:sldChg>
      <pc:sldChg chg="modSp mod modTransition">
        <pc:chgData name="森下裕輝" userId="961219e0-6df8-4a7c-93fe-4369de7f2758" providerId="ADAL" clId="{37342E74-8CFE-7E4C-BBAD-28DC2791D8B1}" dt="2022-05-21T01:32:47.927" v="279"/>
        <pc:sldMkLst>
          <pc:docMk/>
          <pc:sldMk cId="1233476372" sldId="326"/>
        </pc:sldMkLst>
        <pc:spChg chg="mod">
          <ac:chgData name="森下裕輝" userId="961219e0-6df8-4a7c-93fe-4369de7f2758" providerId="ADAL" clId="{37342E74-8CFE-7E4C-BBAD-28DC2791D8B1}" dt="2022-05-21T01:05:09.383" v="12" actId="20577"/>
          <ac:spMkLst>
            <pc:docMk/>
            <pc:sldMk cId="1233476372" sldId="326"/>
            <ac:spMk id="4" creationId="{55E27C7C-4B68-4BBC-BF36-8959D8493E4A}"/>
          </ac:spMkLst>
        </pc:spChg>
      </pc:sldChg>
      <pc:sldChg chg="modTransition">
        <pc:chgData name="森下裕輝" userId="961219e0-6df8-4a7c-93fe-4369de7f2758" providerId="ADAL" clId="{37342E74-8CFE-7E4C-BBAD-28DC2791D8B1}" dt="2022-05-21T01:32:47.927" v="279"/>
        <pc:sldMkLst>
          <pc:docMk/>
          <pc:sldMk cId="720517214" sldId="327"/>
        </pc:sldMkLst>
      </pc:sldChg>
      <pc:sldChg chg="modSp mod modTransition">
        <pc:chgData name="森下裕輝" userId="961219e0-6df8-4a7c-93fe-4369de7f2758" providerId="ADAL" clId="{37342E74-8CFE-7E4C-BBAD-28DC2791D8B1}" dt="2022-05-21T01:32:47.927" v="279"/>
        <pc:sldMkLst>
          <pc:docMk/>
          <pc:sldMk cId="418365260" sldId="329"/>
        </pc:sldMkLst>
        <pc:spChg chg="mod">
          <ac:chgData name="森下裕輝" userId="961219e0-6df8-4a7c-93fe-4369de7f2758" providerId="ADAL" clId="{37342E74-8CFE-7E4C-BBAD-28DC2791D8B1}" dt="2022-05-21T01:05:16.942" v="14" actId="20577"/>
          <ac:spMkLst>
            <pc:docMk/>
            <pc:sldMk cId="418365260" sldId="329"/>
            <ac:spMk id="4" creationId="{55E27C7C-4B68-4BBC-BF36-8959D8493E4A}"/>
          </ac:spMkLst>
        </pc:spChg>
      </pc:sldChg>
      <pc:sldChg chg="modTransition">
        <pc:chgData name="森下裕輝" userId="961219e0-6df8-4a7c-93fe-4369de7f2758" providerId="ADAL" clId="{37342E74-8CFE-7E4C-BBAD-28DC2791D8B1}" dt="2022-05-21T01:32:47.927" v="279"/>
        <pc:sldMkLst>
          <pc:docMk/>
          <pc:sldMk cId="18708674" sldId="330"/>
        </pc:sldMkLst>
      </pc:sldChg>
      <pc:sldChg chg="del">
        <pc:chgData name="森下裕輝" userId="961219e0-6df8-4a7c-93fe-4369de7f2758" providerId="ADAL" clId="{37342E74-8CFE-7E4C-BBAD-28DC2791D8B1}" dt="2022-05-21T01:05:47.156" v="15" actId="2696"/>
        <pc:sldMkLst>
          <pc:docMk/>
          <pc:sldMk cId="1716921964" sldId="331"/>
        </pc:sldMkLst>
      </pc:sldChg>
      <pc:sldChg chg="modSp mod modTransition">
        <pc:chgData name="森下裕輝" userId="961219e0-6df8-4a7c-93fe-4369de7f2758" providerId="ADAL" clId="{37342E74-8CFE-7E4C-BBAD-28DC2791D8B1}" dt="2022-05-21T01:32:47.927" v="279"/>
        <pc:sldMkLst>
          <pc:docMk/>
          <pc:sldMk cId="1960699850" sldId="332"/>
        </pc:sldMkLst>
        <pc:spChg chg="mod">
          <ac:chgData name="森下裕輝" userId="961219e0-6df8-4a7c-93fe-4369de7f2758" providerId="ADAL" clId="{37342E74-8CFE-7E4C-BBAD-28DC2791D8B1}" dt="2022-05-21T01:05:55.034" v="23" actId="20577"/>
          <ac:spMkLst>
            <pc:docMk/>
            <pc:sldMk cId="1960699850" sldId="332"/>
            <ac:spMk id="4" creationId="{55E27C7C-4B68-4BBC-BF36-8959D8493E4A}"/>
          </ac:spMkLst>
        </pc:spChg>
      </pc:sldChg>
      <pc:sldChg chg="modTransition">
        <pc:chgData name="森下裕輝" userId="961219e0-6df8-4a7c-93fe-4369de7f2758" providerId="ADAL" clId="{37342E74-8CFE-7E4C-BBAD-28DC2791D8B1}" dt="2022-05-21T01:32:47.927" v="279"/>
        <pc:sldMkLst>
          <pc:docMk/>
          <pc:sldMk cId="1891696283" sldId="333"/>
        </pc:sldMkLst>
      </pc:sldChg>
      <pc:sldChg chg="modTransition">
        <pc:chgData name="森下裕輝" userId="961219e0-6df8-4a7c-93fe-4369de7f2758" providerId="ADAL" clId="{37342E74-8CFE-7E4C-BBAD-28DC2791D8B1}" dt="2022-05-21T01:32:47.927" v="279"/>
        <pc:sldMkLst>
          <pc:docMk/>
          <pc:sldMk cId="2548867808" sldId="334"/>
        </pc:sldMkLst>
      </pc:sldChg>
      <pc:sldChg chg="modTransition">
        <pc:chgData name="森下裕輝" userId="961219e0-6df8-4a7c-93fe-4369de7f2758" providerId="ADAL" clId="{37342E74-8CFE-7E4C-BBAD-28DC2791D8B1}" dt="2022-05-21T01:32:47.927" v="279"/>
        <pc:sldMkLst>
          <pc:docMk/>
          <pc:sldMk cId="995173570" sldId="335"/>
        </pc:sldMkLst>
      </pc:sldChg>
      <pc:sldChg chg="modTransition">
        <pc:chgData name="森下裕輝" userId="961219e0-6df8-4a7c-93fe-4369de7f2758" providerId="ADAL" clId="{37342E74-8CFE-7E4C-BBAD-28DC2791D8B1}" dt="2022-05-21T01:32:47.927" v="279"/>
        <pc:sldMkLst>
          <pc:docMk/>
          <pc:sldMk cId="2751530238" sldId="336"/>
        </pc:sldMkLst>
      </pc:sldChg>
      <pc:sldChg chg="modTransition">
        <pc:chgData name="森下裕輝" userId="961219e0-6df8-4a7c-93fe-4369de7f2758" providerId="ADAL" clId="{37342E74-8CFE-7E4C-BBAD-28DC2791D8B1}" dt="2022-05-21T01:32:47.927" v="279"/>
        <pc:sldMkLst>
          <pc:docMk/>
          <pc:sldMk cId="2223003837" sldId="337"/>
        </pc:sldMkLst>
      </pc:sldChg>
      <pc:sldChg chg="modSp mod modTransition">
        <pc:chgData name="森下裕輝" userId="961219e0-6df8-4a7c-93fe-4369de7f2758" providerId="ADAL" clId="{37342E74-8CFE-7E4C-BBAD-28DC2791D8B1}" dt="2022-05-21T01:32:47.927" v="279"/>
        <pc:sldMkLst>
          <pc:docMk/>
          <pc:sldMk cId="1090074292" sldId="338"/>
        </pc:sldMkLst>
        <pc:spChg chg="mod">
          <ac:chgData name="森下裕輝" userId="961219e0-6df8-4a7c-93fe-4369de7f2758" providerId="ADAL" clId="{37342E74-8CFE-7E4C-BBAD-28DC2791D8B1}" dt="2022-05-21T01:08:16.440" v="166" actId="20577"/>
          <ac:spMkLst>
            <pc:docMk/>
            <pc:sldMk cId="1090074292" sldId="338"/>
            <ac:spMk id="3" creationId="{C5C033FA-EDB6-A221-8F89-2A4135B24BE5}"/>
          </ac:spMkLst>
        </pc:spChg>
      </pc:sldChg>
      <pc:sldChg chg="modTransition">
        <pc:chgData name="森下裕輝" userId="961219e0-6df8-4a7c-93fe-4369de7f2758" providerId="ADAL" clId="{37342E74-8CFE-7E4C-BBAD-28DC2791D8B1}" dt="2022-05-21T01:32:47.927" v="279"/>
        <pc:sldMkLst>
          <pc:docMk/>
          <pc:sldMk cId="4204535999" sldId="339"/>
        </pc:sldMkLst>
      </pc:sldChg>
      <pc:sldChg chg="modSp mod modTransition">
        <pc:chgData name="森下裕輝" userId="961219e0-6df8-4a7c-93fe-4369de7f2758" providerId="ADAL" clId="{37342E74-8CFE-7E4C-BBAD-28DC2791D8B1}" dt="2022-05-21T01:32:47.927" v="279"/>
        <pc:sldMkLst>
          <pc:docMk/>
          <pc:sldMk cId="2387186341" sldId="340"/>
        </pc:sldMkLst>
        <pc:spChg chg="mod">
          <ac:chgData name="森下裕輝" userId="961219e0-6df8-4a7c-93fe-4369de7f2758" providerId="ADAL" clId="{37342E74-8CFE-7E4C-BBAD-28DC2791D8B1}" dt="2022-05-21T01:08:54.928" v="211" actId="20577"/>
          <ac:spMkLst>
            <pc:docMk/>
            <pc:sldMk cId="2387186341" sldId="340"/>
            <ac:spMk id="3" creationId="{C5C033FA-EDB6-A221-8F89-2A4135B24BE5}"/>
          </ac:spMkLst>
        </pc:spChg>
      </pc:sldChg>
      <pc:sldChg chg="modTransition">
        <pc:chgData name="森下裕輝" userId="961219e0-6df8-4a7c-93fe-4369de7f2758" providerId="ADAL" clId="{37342E74-8CFE-7E4C-BBAD-28DC2791D8B1}" dt="2022-05-21T01:32:47.927" v="279"/>
        <pc:sldMkLst>
          <pc:docMk/>
          <pc:sldMk cId="4048033505" sldId="341"/>
        </pc:sldMkLst>
      </pc:sldChg>
      <pc:sldChg chg="modTransition">
        <pc:chgData name="森下裕輝" userId="961219e0-6df8-4a7c-93fe-4369de7f2758" providerId="ADAL" clId="{37342E74-8CFE-7E4C-BBAD-28DC2791D8B1}" dt="2022-05-21T01:32:47.927" v="279"/>
        <pc:sldMkLst>
          <pc:docMk/>
          <pc:sldMk cId="2400755946" sldId="342"/>
        </pc:sldMkLst>
      </pc:sldChg>
      <pc:sldChg chg="modTransition">
        <pc:chgData name="森下裕輝" userId="961219e0-6df8-4a7c-93fe-4369de7f2758" providerId="ADAL" clId="{37342E74-8CFE-7E4C-BBAD-28DC2791D8B1}" dt="2022-05-21T01:32:47.927" v="279"/>
        <pc:sldMkLst>
          <pc:docMk/>
          <pc:sldMk cId="3196207598" sldId="343"/>
        </pc:sldMkLst>
      </pc:sldChg>
      <pc:sldChg chg="modTransition">
        <pc:chgData name="森下裕輝" userId="961219e0-6df8-4a7c-93fe-4369de7f2758" providerId="ADAL" clId="{37342E74-8CFE-7E4C-BBAD-28DC2791D8B1}" dt="2022-05-21T01:32:47.927" v="279"/>
        <pc:sldMkLst>
          <pc:docMk/>
          <pc:sldMk cId="1282417264" sldId="344"/>
        </pc:sldMkLst>
      </pc:sldChg>
      <pc:sldMasterChg chg="modTransition modSldLayout">
        <pc:chgData name="森下裕輝" userId="961219e0-6df8-4a7c-93fe-4369de7f2758" providerId="ADAL" clId="{37342E74-8CFE-7E4C-BBAD-28DC2791D8B1}" dt="2022-05-21T01:32:47.927" v="279"/>
        <pc:sldMasterMkLst>
          <pc:docMk/>
          <pc:sldMasterMk cId="1999713800" sldId="2147483696"/>
        </pc:sldMasterMkLst>
        <pc:sldLayoutChg chg="modTransition">
          <pc:chgData name="森下裕輝" userId="961219e0-6df8-4a7c-93fe-4369de7f2758" providerId="ADAL" clId="{37342E74-8CFE-7E4C-BBAD-28DC2791D8B1}" dt="2022-05-21T01:32:47.927" v="279"/>
          <pc:sldLayoutMkLst>
            <pc:docMk/>
            <pc:sldMasterMk cId="1999713800" sldId="2147483696"/>
            <pc:sldLayoutMk cId="2299780267" sldId="2147483697"/>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3321745044" sldId="2147483698"/>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1205288056" sldId="2147483700"/>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937595559" sldId="2147483701"/>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1663291002" sldId="2147483702"/>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3840867636" sldId="2147483703"/>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3836805959" sldId="2147483704"/>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3840775527" sldId="2147483705"/>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2137906023" sldId="2147483708"/>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3442482048" sldId="2147483709"/>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1897111348" sldId="2147483710"/>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122263523" sldId="2147483712"/>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1299048612" sldId="2147483713"/>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1257891487" sldId="2147483714"/>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301045157" sldId="2147483715"/>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2373079816" sldId="2147483716"/>
          </pc:sldLayoutMkLst>
        </pc:sldLayoutChg>
        <pc:sldLayoutChg chg="modTransition">
          <pc:chgData name="森下裕輝" userId="961219e0-6df8-4a7c-93fe-4369de7f2758" providerId="ADAL" clId="{37342E74-8CFE-7E4C-BBAD-28DC2791D8B1}" dt="2022-05-21T01:32:47.927" v="279"/>
          <pc:sldLayoutMkLst>
            <pc:docMk/>
            <pc:sldMasterMk cId="1999713800" sldId="2147483696"/>
            <pc:sldLayoutMk cId="2490768777" sldId="214748371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F2F8C2F-F18B-416A-9BF5-6CC55DEEA6B7}"/>
              </a:ext>
            </a:extLst>
          </p:cNvPr>
          <p:cNvSpPr>
            <a:spLocks noGrp="1"/>
          </p:cNvSpPr>
          <p:nvPr>
            <p:ph type="hdr" sz="quarter"/>
          </p:nvPr>
        </p:nvSpPr>
        <p:spPr>
          <a:xfrm>
            <a:off x="0" y="0"/>
            <a:ext cx="2983495" cy="502676"/>
          </a:xfrm>
          <a:prstGeom prst="rect">
            <a:avLst/>
          </a:prstGeom>
        </p:spPr>
        <p:txBody>
          <a:bodyPr vert="horz" lIns="96588" tIns="48294" rIns="96588" bIns="48294" rtlCol="0"/>
          <a:lstStyle>
            <a:lvl1pPr algn="l">
              <a:defRPr sz="1300"/>
            </a:lvl1pPr>
          </a:lstStyle>
          <a:p>
            <a:r>
              <a:rPr kumimoji="1" lang="ja-JP" altLang="en-US">
                <a:latin typeface="Meiryo UI" panose="020B0604030504040204" pitchFamily="50" charset="-128"/>
                <a:ea typeface="Meiryo UI" panose="020B0604030504040204" pitchFamily="50" charset="-128"/>
              </a:rPr>
              <a:t>福井でも「難病カフェ」を実現したい！！</a:t>
            </a:r>
          </a:p>
        </p:txBody>
      </p:sp>
      <p:sp>
        <p:nvSpPr>
          <p:cNvPr id="3" name="日付プレースホルダー 2">
            <a:extLst>
              <a:ext uri="{FF2B5EF4-FFF2-40B4-BE49-F238E27FC236}">
                <a16:creationId xmlns:a16="http://schemas.microsoft.com/office/drawing/2014/main" id="{D96CB2CD-1346-41CA-9BAE-855AB24A138F}"/>
              </a:ext>
            </a:extLst>
          </p:cNvPr>
          <p:cNvSpPr>
            <a:spLocks noGrp="1"/>
          </p:cNvSpPr>
          <p:nvPr>
            <p:ph type="dt" sz="quarter" idx="1"/>
          </p:nvPr>
        </p:nvSpPr>
        <p:spPr>
          <a:xfrm>
            <a:off x="3899900" y="0"/>
            <a:ext cx="2983495" cy="502676"/>
          </a:xfrm>
          <a:prstGeom prst="rect">
            <a:avLst/>
          </a:prstGeom>
        </p:spPr>
        <p:txBody>
          <a:bodyPr vert="horz" lIns="96588" tIns="48294" rIns="96588" bIns="48294" rtlCol="0"/>
          <a:lstStyle>
            <a:lvl1pPr algn="r">
              <a:defRPr sz="1300"/>
            </a:lvl1pPr>
          </a:lstStyle>
          <a:p>
            <a:r>
              <a:rPr kumimoji="1" lang="en-US" altLang="ja-JP" dirty="0">
                <a:latin typeface="Meiryo UI" panose="020B0604030504040204" pitchFamily="50" charset="-128"/>
                <a:ea typeface="Meiryo UI" panose="020B0604030504040204" pitchFamily="50" charset="-128"/>
              </a:rPr>
              <a:t>2022/5/6</a:t>
            </a:r>
            <a:endParaRPr kumimoji="1"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DF5BD6E2-A1D4-4739-AE23-2DEF58456A41}"/>
              </a:ext>
            </a:extLst>
          </p:cNvPr>
          <p:cNvSpPr>
            <a:spLocks noGrp="1"/>
          </p:cNvSpPr>
          <p:nvPr>
            <p:ph type="ftr" sz="quarter" idx="2"/>
          </p:nvPr>
        </p:nvSpPr>
        <p:spPr>
          <a:xfrm>
            <a:off x="0" y="9516039"/>
            <a:ext cx="2983495" cy="502674"/>
          </a:xfrm>
          <a:prstGeom prst="rect">
            <a:avLst/>
          </a:prstGeom>
        </p:spPr>
        <p:txBody>
          <a:bodyPr vert="horz" lIns="96588" tIns="48294" rIns="96588" bIns="48294" rtlCol="0" anchor="b"/>
          <a:lstStyle>
            <a:lvl1pPr algn="l">
              <a:defRPr sz="1300"/>
            </a:lvl1pPr>
          </a:lstStyle>
          <a:p>
            <a:r>
              <a:rPr kumimoji="1" lang="ja-JP" altLang="en-US">
                <a:latin typeface="Meiryo UI" panose="020B0604030504040204" pitchFamily="50" charset="-128"/>
                <a:ea typeface="Meiryo UI" panose="020B0604030504040204" pitchFamily="50" charset="-128"/>
              </a:rPr>
              <a:t>２０２２年５月　発表（５月６日版：</a:t>
            </a:r>
            <a:r>
              <a:rPr kumimoji="1" lang="en" altLang="ja-JP" dirty="0">
                <a:latin typeface="Meiryo UI" panose="020B0604030504040204" pitchFamily="50" charset="-128"/>
                <a:ea typeface="Meiryo UI" panose="020B0604030504040204" pitchFamily="50" charset="-128"/>
              </a:rPr>
              <a:t>Ver.1) </a:t>
            </a:r>
            <a:endParaRPr kumimoji="1"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4C4AB44-B24B-4D35-8075-0DCA3C05C4F5}"/>
              </a:ext>
            </a:extLst>
          </p:cNvPr>
          <p:cNvSpPr>
            <a:spLocks noGrp="1"/>
          </p:cNvSpPr>
          <p:nvPr>
            <p:ph type="sldNum" sz="quarter" idx="3"/>
          </p:nvPr>
        </p:nvSpPr>
        <p:spPr>
          <a:xfrm>
            <a:off x="3899900" y="9516039"/>
            <a:ext cx="2983495" cy="502674"/>
          </a:xfrm>
          <a:prstGeom prst="rect">
            <a:avLst/>
          </a:prstGeom>
        </p:spPr>
        <p:txBody>
          <a:bodyPr vert="horz" lIns="96588" tIns="48294" rIns="96588" bIns="48294" rtlCol="0" anchor="b"/>
          <a:lstStyle>
            <a:lvl1pPr algn="r">
              <a:defRPr sz="1300"/>
            </a:lvl1pPr>
          </a:lstStyle>
          <a:p>
            <a:fld id="{545F16E0-6BAC-47A5-B979-3F92122B9D18}" type="slidenum">
              <a:rPr kumimoji="1" lang="en-US" altLang="ja-JP" smtClean="0">
                <a:latin typeface="Meiryo UI" panose="020B0604030504040204" pitchFamily="50" charset="-128"/>
                <a:ea typeface="Meiryo UI" panose="020B0604030504040204" pitchFamily="50" charset="-128"/>
              </a:rPr>
              <a:t>‹#›</a:t>
            </a:fld>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585326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3495" cy="502676"/>
          </a:xfrm>
          <a:prstGeom prst="rect">
            <a:avLst/>
          </a:prstGeom>
        </p:spPr>
        <p:txBody>
          <a:bodyPr vert="horz" lIns="96588" tIns="48294" rIns="96588" bIns="48294" rtlCol="0"/>
          <a:lstStyle>
            <a:lvl1pPr algn="l">
              <a:defRPr sz="1300">
                <a:latin typeface="Meiryo UI" panose="020B0604030504040204" pitchFamily="50" charset="-128"/>
                <a:ea typeface="Meiryo UI" panose="020B0604030504040204" pitchFamily="50" charset="-128"/>
              </a:defRPr>
            </a:lvl1p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3" name="日付プレースホルダー 2"/>
          <p:cNvSpPr>
            <a:spLocks noGrp="1"/>
          </p:cNvSpPr>
          <p:nvPr>
            <p:ph type="dt" idx="1"/>
          </p:nvPr>
        </p:nvSpPr>
        <p:spPr>
          <a:xfrm>
            <a:off x="3899900" y="0"/>
            <a:ext cx="2983495" cy="502676"/>
          </a:xfrm>
          <a:prstGeom prst="rect">
            <a:avLst/>
          </a:prstGeom>
        </p:spPr>
        <p:txBody>
          <a:bodyPr vert="horz" lIns="96588" tIns="48294" rIns="96588" bIns="48294" rtlCol="0"/>
          <a:lstStyle>
            <a:lvl1pPr algn="r">
              <a:defRPr sz="1300">
                <a:latin typeface="Meiryo UI" panose="020B0604030504040204" pitchFamily="50" charset="-128"/>
                <a:ea typeface="Meiryo UI" panose="020B0604030504040204" pitchFamily="50" charset="-128"/>
              </a:defRPr>
            </a:lvl1pPr>
          </a:lstStyle>
          <a:p>
            <a:r>
              <a:rPr lang="en-US" altLang="ja-JP" dirty="0"/>
              <a:t>2022/5/6</a:t>
            </a:r>
            <a:endParaRPr lang="ja-JP" altLang="en-US"/>
          </a:p>
        </p:txBody>
      </p:sp>
      <p:sp>
        <p:nvSpPr>
          <p:cNvPr id="4" name="スライド イメージ プレースホルダー 3"/>
          <p:cNvSpPr>
            <a:spLocks noGrp="1" noRot="1" noChangeAspect="1"/>
          </p:cNvSpPr>
          <p:nvPr>
            <p:ph type="sldImg" idx="2"/>
          </p:nvPr>
        </p:nvSpPr>
        <p:spPr>
          <a:xfrm>
            <a:off x="438150" y="1252538"/>
            <a:ext cx="6008688" cy="3381375"/>
          </a:xfrm>
          <a:prstGeom prst="rect">
            <a:avLst/>
          </a:prstGeom>
          <a:noFill/>
          <a:ln w="12700">
            <a:solidFill>
              <a:prstClr val="black"/>
            </a:solidFill>
          </a:ln>
        </p:spPr>
        <p:txBody>
          <a:bodyPr vert="horz" lIns="96588" tIns="48294" rIns="96588" bIns="48294" rtlCol="0" anchor="ctr"/>
          <a:lstStyle/>
          <a:p>
            <a:pPr rtl="0"/>
            <a:endParaRPr lang="ja-JP" altLang="en-US" noProof="0"/>
          </a:p>
        </p:txBody>
      </p:sp>
      <p:sp>
        <p:nvSpPr>
          <p:cNvPr id="5" name="ノート プレースホルダー 4"/>
          <p:cNvSpPr>
            <a:spLocks noGrp="1"/>
          </p:cNvSpPr>
          <p:nvPr>
            <p:ph type="body" sz="quarter" idx="3"/>
          </p:nvPr>
        </p:nvSpPr>
        <p:spPr>
          <a:xfrm>
            <a:off x="688499" y="4821506"/>
            <a:ext cx="5507990" cy="3944868"/>
          </a:xfrm>
          <a:prstGeom prst="rect">
            <a:avLst/>
          </a:prstGeom>
        </p:spPr>
        <p:txBody>
          <a:bodyPr vert="horz" lIns="96588" tIns="48294" rIns="96588" bIns="48294"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516039"/>
            <a:ext cx="2983495" cy="502674"/>
          </a:xfrm>
          <a:prstGeom prst="rect">
            <a:avLst/>
          </a:prstGeom>
        </p:spPr>
        <p:txBody>
          <a:bodyPr vert="horz" lIns="96588" tIns="48294" rIns="96588" bIns="48294" rtlCol="0" anchor="b"/>
          <a:lstStyle>
            <a:lvl1pPr algn="l">
              <a:defRPr sz="1300">
                <a:latin typeface="Meiryo UI" panose="020B0604030504040204" pitchFamily="50" charset="-128"/>
                <a:ea typeface="Meiryo UI" panose="020B0604030504040204" pitchFamily="50" charset="-128"/>
              </a:defRPr>
            </a:lvl1p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5"/>
          </p:nvPr>
        </p:nvSpPr>
        <p:spPr>
          <a:xfrm>
            <a:off x="3899900" y="9516039"/>
            <a:ext cx="2983495" cy="502674"/>
          </a:xfrm>
          <a:prstGeom prst="rect">
            <a:avLst/>
          </a:prstGeom>
        </p:spPr>
        <p:txBody>
          <a:bodyPr vert="horz" lIns="96588" tIns="48294" rIns="96588" bIns="48294" rtlCol="0" anchor="b"/>
          <a:lstStyle>
            <a:lvl1pPr algn="r">
              <a:defRPr sz="1300">
                <a:latin typeface="Meiryo UI" panose="020B0604030504040204" pitchFamily="50" charset="-128"/>
                <a:ea typeface="Meiryo UI" panose="020B0604030504040204" pitchFamily="50" charset="-128"/>
              </a:defRPr>
            </a:lvl1pPr>
          </a:lstStyle>
          <a:p>
            <a:fld id="{D5939589-3E79-4C82-AA4A-FE78234FAA59}"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1</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6DF96A78-C6AB-C0E3-3AC2-76CC70C93B8C}"/>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12143322-C477-68B7-CD4F-AB9A2235E597}"/>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14546535-4ED0-0923-B668-93D768C04F3A}"/>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2189302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10</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7A219F2D-5A75-7CAB-9581-6EB6CF7DBB22}"/>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D11B0B0A-9F67-5635-6D87-E7BFFCE5DE39}"/>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E13F53DE-4B8B-AEB3-AA63-332D03C007AE}"/>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50226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11</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FC27561C-0194-C870-7518-184F4E129979}"/>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8A50FCF3-F25C-2389-85A5-5C0F60608374}"/>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98FB2D47-6EDE-EF40-AC55-C9083D6496E4}"/>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4141483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12</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5179D0E9-9C14-C4BF-10FB-0C59949F4D19}"/>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408BB2CD-D357-DB3A-AD7D-76266444C64A}"/>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97663E5A-8D41-E7B5-0895-455F01580F6C}"/>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161052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13</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7332D6D9-48DB-0B9C-BFC4-19DBA164EB12}"/>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C17A45FA-8A8F-6756-7FC9-D50BCECE8C64}"/>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588F64C6-E0A2-3B1A-DBF5-8B2F813CD200}"/>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1590767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14</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E9DB7377-1DFA-F95D-56AA-ABAEA36FA805}"/>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49ADC9A6-9258-32E6-65FE-B04D8B697DF1}"/>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B76DF921-F9B5-272E-31D5-EFA42E7D090B}"/>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1090750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15</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3DE4AC25-DBAA-5150-F6F8-C5FEC9B5774A}"/>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FE9B2C02-0FDD-6025-C956-485B13DA58A6}"/>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CCD28979-F697-2613-F705-C5714383E1A7}"/>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1029964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16</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68221DC8-8BF0-BEEF-F399-B5ED7D36C619}"/>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33F9A39E-0312-32C3-19D5-447AF10F1509}"/>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B31F2824-32A1-C4F4-2B38-4A4322113ADF}"/>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748710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17</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075743D6-C83C-ABCF-678B-E02298FB0EF3}"/>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FC360444-12A9-A0EE-1801-9CC7DC30D7F3}"/>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4C4BEC09-1EB6-AC27-9A15-26A00F965A4A}"/>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667462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18</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976B171A-E4A9-0CFF-66E8-741724D13E98}"/>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1E0374D5-1AED-828D-F926-9761637D6771}"/>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2F9B90E3-5883-5B75-3289-ED05F5C8B198}"/>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1212914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19</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298A64E8-8ABB-5EED-C24D-56888AC6D82F}"/>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EBEFD26E-2B81-0A20-8F83-50EBE442B5CB}"/>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871CEC20-52AD-35C5-73FA-89F431BABB22}"/>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188027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2</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639379C7-E35B-545D-52EB-23BE901EC8B7}"/>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860D0067-9449-C69B-D22C-E6823240661C}"/>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53272C80-6070-E658-8708-F36042E1529A}"/>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178125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20</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06453F05-2856-B9E8-362D-694A9C08A734}"/>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E99C2864-3A31-F7BA-9987-C961AA225BE6}"/>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C1E40B74-C3BE-4022-4CA4-4B71DBBE473C}"/>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1506339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21</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7A8B80E2-9F75-7164-7E60-CB813601916A}"/>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5422093D-55B7-352F-6547-3FFBE3C55980}"/>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8BFAAD95-ED34-42AD-35EA-760EB4BA1918}"/>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309355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22</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7D8699EA-CCA7-F377-BFFA-7A9933A0A1E0}"/>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9FF9E17D-2547-1B25-4257-F7F9201B17D4}"/>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6122D251-D180-4590-1EA9-01907DCEE6F8}"/>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955148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23</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AFF5CC37-91C7-A209-2B57-A226FC2D0559}"/>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06C6C04A-6A83-12C3-7276-FF4A588D63DC}"/>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F0E035BF-3A47-196A-DC74-2885730C8405}"/>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435374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24</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C1F29659-1C34-2531-7801-C85F09CBBB5F}"/>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15267AF8-D72F-B15A-D510-3DF714F00D55}"/>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EF9DF82F-1383-99D0-14C3-86138A885A52}"/>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1057892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25</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F70625BB-C8C4-B16A-1F40-CF992609F8F8}"/>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A94907AF-2EA8-7D84-F798-5D18C2F75187}"/>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6FB85333-75AB-21F7-9D70-294755FA589F}"/>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868525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26</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89E3C209-564C-70AD-95C8-AC90A4272BF5}"/>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96346CE7-4E94-FF18-6934-C51F82701CB8}"/>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E1B13097-DE10-79A5-32AB-C770A9F144EE}"/>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453063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27</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59EAF5FC-236F-407F-026F-D5B52B8C2083}"/>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9B6E7B67-5486-E581-B756-078C5FEDF837}"/>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7B28917F-5763-6C57-34C3-83231C8B7002}"/>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142519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28</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4FE8897D-19CA-1668-3BA0-F3742AF7AB51}"/>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A6C86FD5-2D6F-BECD-99EB-1273F6D2EE14}"/>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696649F7-F79E-B3EA-C425-C7CD7115B24D}"/>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78634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29</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A540858D-C852-4690-A82A-951154123460}"/>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3463A980-5D2C-4A65-4BF7-B225084480B7}"/>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E50834FF-C4FA-33A6-D0EF-8EAF5B4284B0}"/>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1696243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3</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BB807453-7CC8-925E-64E2-D775F686F4C1}"/>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BF74086D-2470-36FE-8339-BD6ADCE8A053}"/>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D002AF07-F45F-999A-3F1C-07263DC415E1}"/>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2825952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30</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A74F72DA-3055-DFD1-B685-244CFFCF2871}"/>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6B88D2C7-B2D6-2A37-E0D2-817F7F206508}"/>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C27D93CB-D2A6-31B8-3053-5C51CB35E808}"/>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2275116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31</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0C5B5C76-4209-541A-E13D-8ABC47343C11}"/>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E9660DD4-32EC-3071-9CDA-7FCF0068D474}"/>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B9DB4862-3A99-BD2C-5814-2D0B8CCCAF56}"/>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1782324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32</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C892E3FD-695D-12E7-BFDF-D5F00C979107}"/>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3832B74E-B65C-6D7C-36AF-ECABA461922C}"/>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32148259-A21B-C863-8073-CBAA55593FBD}"/>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49372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33</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9768CC60-4960-BCBD-392B-A643C3B72C95}"/>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C64C62D3-4719-8B95-1D3B-336F6F10CC25}"/>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E990F8DA-0859-789D-911B-76027BEF36AB}"/>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40116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34</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D93F4927-E8C4-13F0-E51C-E14FD8270DAA}"/>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95BD28D8-E115-DA49-CA46-C91A77547E1B}"/>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2CBC06B7-5EEF-6EC7-BDBB-3D0385B112EB}"/>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1738551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35</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0F0B81FC-CBA9-143A-20E3-8ECAE09C2264}"/>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141DF25A-1D62-4F34-5857-E2DEFA9A73EC}"/>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4F265E7B-FCC6-2FEE-B3E9-1196E9DD1294}"/>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83671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4</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F5BDDC99-1370-2D2C-A1F9-B9C76089911A}"/>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FA2F2FE5-C4FB-7FFC-D44A-3C1A48B1E91A}"/>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DA6E85D6-2318-2632-5D4A-B94828B2F73F}"/>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08716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5</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C3C6DC0D-9E8E-431F-A793-7E4759812231}"/>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566BCA4B-5162-BBFE-6F26-65691107D6BD}"/>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07E03189-D7B2-08FA-F6AF-10E5A01FF1BB}"/>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806376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6</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FF5E6603-79E9-3583-8241-F0381B8BCAAA}"/>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60C95BF3-1A69-AC14-B841-06E3FD33E65E}"/>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AED61020-E397-85E5-9DAB-1675C7336494}"/>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3345366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7</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3C6B0595-8936-726A-9E58-EA1B6AABAA44}"/>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E27F1A5B-4D0D-F9EE-0D19-88E0A5FBA7F0}"/>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D691A939-081F-18E8-F6B3-68F22AF8CFEA}"/>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260140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8</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CBED8C4D-2980-EC92-3BB8-8B1B6029E0E0}"/>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7D07FB8D-7CCA-7053-6A9B-6DC97C089071}"/>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EA9A8378-8779-C5B1-6B27-240748D6D0E3}"/>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184464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5939589-3E79-4C82-AA4A-FE78234FAA59}" type="slidenum">
              <a:rPr lang="en-US" altLang="ja-JP" smtClean="0">
                <a:latin typeface="Meiryo UI" panose="020B0604030504040204" pitchFamily="50" charset="-128"/>
                <a:ea typeface="Meiryo UI" panose="020B0604030504040204" pitchFamily="50" charset="-128"/>
              </a:rPr>
              <a:t>9</a:t>
            </a:fld>
            <a:endParaRPr lang="ja-JP" altLang="en-US">
              <a:latin typeface="Meiryo UI" panose="020B0604030504040204" pitchFamily="50" charset="-128"/>
              <a:ea typeface="Meiryo UI" panose="020B0604030504040204" pitchFamily="50" charset="-128"/>
            </a:endParaRPr>
          </a:p>
        </p:txBody>
      </p:sp>
      <p:sp>
        <p:nvSpPr>
          <p:cNvPr id="5" name="ヘッダー プレースホルダー 4">
            <a:extLst>
              <a:ext uri="{FF2B5EF4-FFF2-40B4-BE49-F238E27FC236}">
                <a16:creationId xmlns:a16="http://schemas.microsoft.com/office/drawing/2014/main" id="{61810CD5-0C64-2A22-4C3A-9430FC686269}"/>
              </a:ext>
            </a:extLst>
          </p:cNvPr>
          <p:cNvSpPr>
            <a:spLocks noGrp="1"/>
          </p:cNvSpPr>
          <p:nvPr>
            <p:ph type="hdr" sz="quarter"/>
          </p:nvPr>
        </p:nvSpPr>
        <p:spPr/>
        <p:txBody>
          <a:bodyPr/>
          <a:lstStyle/>
          <a:p>
            <a:r>
              <a:rPr lang="ja-JP" altLang="en-US" noProof="0">
                <a:latin typeface="Meiryo UI" panose="020B0604030504040204" pitchFamily="50" charset="-128"/>
                <a:ea typeface="Meiryo UI" panose="020B0604030504040204" pitchFamily="50" charset="-128"/>
              </a:rPr>
              <a:t>福井でも「難病カフェ」を実現したい！！</a:t>
            </a:r>
          </a:p>
        </p:txBody>
      </p:sp>
      <p:sp>
        <p:nvSpPr>
          <p:cNvPr id="6" name="フッター プレースホルダー 5">
            <a:extLst>
              <a:ext uri="{FF2B5EF4-FFF2-40B4-BE49-F238E27FC236}">
                <a16:creationId xmlns:a16="http://schemas.microsoft.com/office/drawing/2014/main" id="{1D8C624A-8C84-C775-73DE-641566456938}"/>
              </a:ext>
            </a:extLst>
          </p:cNvPr>
          <p:cNvSpPr>
            <a:spLocks noGrp="1"/>
          </p:cNvSpPr>
          <p:nvPr>
            <p:ph type="ftr" sz="quarter" idx="4"/>
          </p:nvPr>
        </p:nvSpPr>
        <p:spPr/>
        <p:txBody>
          <a:bodyPr/>
          <a:lstStyle/>
          <a:p>
            <a:r>
              <a:rPr lang="ja-JP" altLang="en-US" noProof="0">
                <a:latin typeface="Meiryo UI" panose="020B0604030504040204" pitchFamily="50" charset="-128"/>
                <a:ea typeface="Meiryo UI" panose="020B0604030504040204" pitchFamily="50" charset="-128"/>
              </a:rPr>
              <a:t>２０２２年５月　発表（５月６日版：</a:t>
            </a:r>
            <a:r>
              <a:rPr lang="en" altLang="ja-JP" noProof="0" dirty="0">
                <a:latin typeface="Meiryo UI" panose="020B0604030504040204" pitchFamily="50" charset="-128"/>
                <a:ea typeface="Meiryo UI" panose="020B0604030504040204" pitchFamily="50" charset="-128"/>
              </a:rPr>
              <a:t>Ver.1) </a:t>
            </a:r>
            <a:endParaRPr lang="ja-JP" altLang="en-US" noProof="0">
              <a:latin typeface="Meiryo UI" panose="020B0604030504040204" pitchFamily="50" charset="-128"/>
              <a:ea typeface="Meiryo UI" panose="020B0604030504040204" pitchFamily="50" charset="-128"/>
            </a:endParaRPr>
          </a:p>
        </p:txBody>
      </p:sp>
      <p:sp>
        <p:nvSpPr>
          <p:cNvPr id="7" name="日付プレースホルダー 6">
            <a:extLst>
              <a:ext uri="{FF2B5EF4-FFF2-40B4-BE49-F238E27FC236}">
                <a16:creationId xmlns:a16="http://schemas.microsoft.com/office/drawing/2014/main" id="{1106CDDD-2AEB-6A19-7DC2-0D268D25F6A8}"/>
              </a:ext>
            </a:extLst>
          </p:cNvPr>
          <p:cNvSpPr>
            <a:spLocks noGrp="1"/>
          </p:cNvSpPr>
          <p:nvPr>
            <p:ph type="dt" idx="1"/>
          </p:nvPr>
        </p:nvSpPr>
        <p:spPr/>
        <p:txBody>
          <a:bodyPr/>
          <a:lstStyle/>
          <a:p>
            <a:r>
              <a:rPr lang="en-US" altLang="ja-JP" dirty="0"/>
              <a:t>2022/5/6</a:t>
            </a:r>
            <a:endParaRPr lang="ja-JP" altLang="en-US"/>
          </a:p>
        </p:txBody>
      </p:sp>
    </p:spTree>
    <p:extLst>
      <p:ext uri="{BB962C8B-B14F-4D97-AF65-F5344CB8AC3E}">
        <p14:creationId xmlns:p14="http://schemas.microsoft.com/office/powerpoint/2010/main" val="4235115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rtlCol="0" anchor="b"/>
          <a:lstStyle>
            <a:lvl1pPr algn="l">
              <a:defRPr sz="6000" b="1" i="0" cap="all" baseline="0"/>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cxnSp>
        <p:nvCxnSpPr>
          <p:cNvPr id="11" name="直線​​コネクタ(S)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テキスト プレースホルダー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cxnSp>
        <p:nvCxnSpPr>
          <p:cNvPr id="10" name="直線​​コネクタ(S)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グラフィック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 name="グラフィック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6" name="グラフィック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37595559"/>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vl4pPr>
            <a:lvl5pPr>
              <a:defRPr sz="140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p:txBody>
      </p:sp>
      <p:sp>
        <p:nvSpPr>
          <p:cNvPr id="5" name="テキスト プレースホルダー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vl4pPr>
            <a:lvl5pPr>
              <a:defRPr sz="140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p:txBody>
      </p:sp>
      <p:cxnSp>
        <p:nvCxnSpPr>
          <p:cNvPr id="10" name="直線​​コネクタ(S)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グラフィック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 name="グラフィック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6" name="グラフィック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5" name="テキスト プレースホルダー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7" name="コンテンツ プレースホルダー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vl4pPr>
            <a:lvl5pPr>
              <a:defRPr sz="140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p:txBody>
      </p:sp>
    </p:spTree>
    <p:extLst>
      <p:ext uri="{BB962C8B-B14F-4D97-AF65-F5344CB8AC3E}">
        <p14:creationId xmlns:p14="http://schemas.microsoft.com/office/powerpoint/2010/main" val="2373079816"/>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atin typeface="Meiryo UI" panose="020B0604030504040204" pitchFamily="50" charset="-128"/>
                <a:ea typeface="Meiryo UI" panose="020B0604030504040204" pitchFamily="50" charset="-128"/>
              </a:defRPr>
            </a:lvl1pPr>
          </a:lstStyle>
          <a:p>
            <a:pPr rtl="0"/>
            <a:r>
              <a:rPr lang="ja-JP" altLang="en-US" noProof="0"/>
              <a:t>タイトル</a:t>
            </a:r>
          </a:p>
        </p:txBody>
      </p:sp>
      <p:sp>
        <p:nvSpPr>
          <p:cNvPr id="3" name="サブタイトル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
        <p:nvSpPr>
          <p:cNvPr id="5" name="フッター プレースホルダー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latin typeface="Meiryo UI" panose="020B0604030504040204" pitchFamily="50" charset="-128"/>
                <a:ea typeface="Meiryo UI" panose="020B0604030504040204" pitchFamily="50" charset="-128"/>
              </a:defRPr>
            </a:lvl1pPr>
          </a:lstStyle>
          <a:p>
            <a:r>
              <a:rPr lang="ja-JP" altLang="en-US" noProof="0"/>
              <a:t>福井でも「難病カフェ」を実現したい！！</a:t>
            </a:r>
          </a:p>
        </p:txBody>
      </p:sp>
      <p:sp>
        <p:nvSpPr>
          <p:cNvPr id="6" name="スライド番号プレースホルダー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latin typeface="Meiryo UI" panose="020B0604030504040204" pitchFamily="50" charset="-128"/>
                <a:ea typeface="Meiryo UI" panose="020B0604030504040204" pitchFamily="50" charset="-128"/>
              </a:defRPr>
            </a:lvl1pPr>
          </a:lstStyle>
          <a:p>
            <a:fld id="{D8DA9DAA-006C-4F4B-980E-E3DF019B24E2}" type="slidenum">
              <a:rPr lang="en-US" altLang="ja-JP" noProof="0" smtClean="0"/>
              <a:pPr/>
              <a:t>‹#›</a:t>
            </a:fld>
            <a:endParaRPr lang="ja-JP" altLang="en-US" noProof="0"/>
          </a:p>
        </p:txBody>
      </p:sp>
      <p:cxnSp>
        <p:nvCxnSpPr>
          <p:cNvPr id="7" name="直線​​コネクタ(S)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長方形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 name="図プレースホルダー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0" name="図プレースホルダー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1" name="図プレースホルダー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Tree>
    <p:extLst>
      <p:ext uri="{BB962C8B-B14F-4D97-AF65-F5344CB8AC3E}">
        <p14:creationId xmlns:p14="http://schemas.microsoft.com/office/powerpoint/2010/main" val="1257891487"/>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のみ">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図プレースホルダー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32" name="図プレースホルダー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31" name="図プレースホルダー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30" name="図プレースホルダー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タイトル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rtlCol="0" anchor="b"/>
          <a:lstStyle>
            <a:lvl1pPr algn="r">
              <a:defRPr sz="4800" b="1" cap="all" spc="400" baseline="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日付プレースホルダー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r>
              <a:rPr lang="ja-JP" altLang="en-US" noProof="0"/>
              <a:t>２０２２年５月　発表（５月６日版：</a:t>
            </a:r>
            <a:r>
              <a:rPr lang="en-US" altLang="ja-JP" noProof="0" dirty="0"/>
              <a:t>Ver.1) </a:t>
            </a:r>
            <a:endParaRPr lang="ja-JP" altLang="en-US" noProof="0"/>
          </a:p>
        </p:txBody>
      </p:sp>
      <p:sp>
        <p:nvSpPr>
          <p:cNvPr id="4" name="フッター プレースホルダー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r>
              <a:rPr lang="ja-JP" altLang="en-US" noProof="0"/>
              <a:t>福井でも「難病カフェ」を実現したい！！</a:t>
            </a:r>
          </a:p>
        </p:txBody>
      </p:sp>
      <p:sp>
        <p:nvSpPr>
          <p:cNvPr id="5" name="スライド番号プレースホルダー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fld id="{D8DA9DAA-006C-4F4B-980E-E3DF019B24E2}" type="slidenum">
              <a:rPr lang="en-US" altLang="ja-JP" noProof="0" smtClean="0"/>
              <a:pPr/>
              <a:t>‹#›</a:t>
            </a:fld>
            <a:endParaRPr lang="ja-JP" altLang="en-US" noProof="0"/>
          </a:p>
        </p:txBody>
      </p:sp>
      <p:sp>
        <p:nvSpPr>
          <p:cNvPr id="8" name="グラフィック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0" name="グラフィック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2" name="グラフィック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cxnSp>
        <p:nvCxnSpPr>
          <p:cNvPr id="14" name="直線​​コネクタ(S)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テキスト プレースホルダー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760720" y="3127248"/>
            <a:ext cx="5276088" cy="1124712"/>
          </a:xfrm>
        </p:spPr>
        <p:txBody>
          <a:bodyPr rtlCol="0"/>
          <a:lstStyle>
            <a:lvl1pPr marL="0" indent="0" algn="r">
              <a:buNone/>
              <a:defRPr sz="1800">
                <a:solidFill>
                  <a:schemeClr val="bg1"/>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Tree>
    <p:extLst>
      <p:ext uri="{BB962C8B-B14F-4D97-AF65-F5344CB8AC3E}">
        <p14:creationId xmlns:p14="http://schemas.microsoft.com/office/powerpoint/2010/main" val="301045157"/>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ja-JP" altLang="en-US" noProof="0"/>
              <a:t>マスター タイトルの書式設定</a:t>
            </a:r>
          </a:p>
        </p:txBody>
      </p:sp>
      <p:sp>
        <p:nvSpPr>
          <p:cNvPr id="3" name="日付プレースホルダー 2">
            <a:extLst>
              <a:ext uri="{FF2B5EF4-FFF2-40B4-BE49-F238E27FC236}">
                <a16:creationId xmlns:a16="http://schemas.microsoft.com/office/drawing/2014/main" id="{8DF1DFFF-E5C5-43DF-B71C-7270DB97372C}"/>
              </a:ext>
            </a:extLst>
          </p:cNvPr>
          <p:cNvSpPr>
            <a:spLocks noGrp="1"/>
          </p:cNvSpPr>
          <p:nvPr>
            <p:ph type="dt" sz="half" idx="10"/>
          </p:nvPr>
        </p:nvSpPr>
        <p:spPr/>
        <p:txBody>
          <a:bodyPr rtlCol="0"/>
          <a:lstStyle/>
          <a:p>
            <a:pPr rtl="0"/>
            <a:r>
              <a:rPr lang="ja-JP" altLang="en-US" noProof="0"/>
              <a:t>２０２２年５月　発表（５月６日版：</a:t>
            </a:r>
            <a:r>
              <a:rPr lang="en-US" altLang="ja-JP" noProof="0" dirty="0"/>
              <a:t>Ver.1) </a:t>
            </a:r>
            <a:endParaRPr lang="ja-JP" altLang="en-US" noProof="0"/>
          </a:p>
        </p:txBody>
      </p:sp>
      <p:sp>
        <p:nvSpPr>
          <p:cNvPr id="4" name="フッター プレースホルダー 3">
            <a:extLst>
              <a:ext uri="{FF2B5EF4-FFF2-40B4-BE49-F238E27FC236}">
                <a16:creationId xmlns:a16="http://schemas.microsoft.com/office/drawing/2014/main" id="{7EBC03C0-6EB7-4633-967C-12C35768BB58}"/>
              </a:ext>
            </a:extLst>
          </p:cNvPr>
          <p:cNvSpPr>
            <a:spLocks noGrp="1"/>
          </p:cNvSpPr>
          <p:nvPr>
            <p:ph type="ftr" sz="quarter" idx="11"/>
          </p:nvPr>
        </p:nvSpPr>
        <p:spPr/>
        <p:txBody>
          <a:bodyPr rtlCol="0"/>
          <a:lstStyle/>
          <a:p>
            <a:pPr rtl="0"/>
            <a:r>
              <a:rPr lang="ja-JP" altLang="en-US" noProof="0"/>
              <a:t>福井でも「難病カフェ」を実現したい！！</a:t>
            </a:r>
          </a:p>
        </p:txBody>
      </p:sp>
      <p:sp>
        <p:nvSpPr>
          <p:cNvPr id="5" name="スライド番号プレースホルダー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rtlCol="0"/>
          <a:lstStyle/>
          <a:p>
            <a:pPr rtl="0"/>
            <a:fld id="{D8DA9DAA-006C-4F4B-980E-E3DF019B24E2}" type="slidenum">
              <a:rPr lang="en-US" altLang="ja-JP" noProof="0" smtClean="0"/>
              <a:t>‹#›</a:t>
            </a:fld>
            <a:endParaRPr lang="ja-JP" altLang="en-US" noProof="0"/>
          </a:p>
        </p:txBody>
      </p:sp>
      <p:cxnSp>
        <p:nvCxnSpPr>
          <p:cNvPr id="6" name="直線​​コネクタ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DFF36D6-399B-43E3-84DD-9FC5119ECCE9}"/>
              </a:ext>
            </a:extLst>
          </p:cNvPr>
          <p:cNvSpPr>
            <a:spLocks noGrp="1"/>
          </p:cNvSpPr>
          <p:nvPr>
            <p:ph type="dt" sz="half" idx="10"/>
          </p:nvPr>
        </p:nvSpPr>
        <p:spPr/>
        <p:txBody>
          <a:bodyPr rtlCol="0"/>
          <a:lstStyle/>
          <a:p>
            <a:pPr rtl="0"/>
            <a:r>
              <a:rPr lang="ja-JP" altLang="en-US" noProof="0"/>
              <a:t>２０２２年５月　発表（５月６日版：</a:t>
            </a:r>
            <a:r>
              <a:rPr lang="en-US" altLang="ja-JP" noProof="0" dirty="0"/>
              <a:t>Ver.1) </a:t>
            </a:r>
            <a:endParaRPr lang="ja-JP" altLang="en-US" noProof="0"/>
          </a:p>
        </p:txBody>
      </p:sp>
      <p:sp>
        <p:nvSpPr>
          <p:cNvPr id="3" name="フッター プレースホルダー 2">
            <a:extLst>
              <a:ext uri="{FF2B5EF4-FFF2-40B4-BE49-F238E27FC236}">
                <a16:creationId xmlns:a16="http://schemas.microsoft.com/office/drawing/2014/main" id="{50234AB7-3B85-4028-A500-5A1BDBF45C56}"/>
              </a:ext>
            </a:extLst>
          </p:cNvPr>
          <p:cNvSpPr>
            <a:spLocks noGrp="1"/>
          </p:cNvSpPr>
          <p:nvPr>
            <p:ph type="ftr" sz="quarter" idx="11"/>
          </p:nvPr>
        </p:nvSpPr>
        <p:spPr/>
        <p:txBody>
          <a:bodyPr rtlCol="0"/>
          <a:lstStyle/>
          <a:p>
            <a:pPr rtl="0"/>
            <a:r>
              <a:rPr lang="ja-JP" altLang="en-US" noProof="0"/>
              <a:t>福井でも「難病カフェ」を実現したい！！</a:t>
            </a:r>
          </a:p>
        </p:txBody>
      </p:sp>
      <p:sp>
        <p:nvSpPr>
          <p:cNvPr id="4" name="スライド番号プレースホルダー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rtlCol="0"/>
          <a:lstStyle/>
          <a:p>
            <a:pPr rtl="0"/>
            <a:fld id="{D8DA9DAA-006C-4F4B-980E-E3DF019B24E2}" type="slidenum">
              <a:rPr lang="en-US" altLang="ja-JP" noProof="0" smtClean="0"/>
              <a:t>‹#›</a:t>
            </a:fld>
            <a:endParaRPr lang="ja-JP" altLang="en-US" noProof="0"/>
          </a:p>
        </p:txBody>
      </p:sp>
      <p:cxnSp>
        <p:nvCxnSpPr>
          <p:cNvPr id="5" name="直線​​コネクタ(S)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5" name="日付プレースホルダー 4">
            <a:extLst>
              <a:ext uri="{FF2B5EF4-FFF2-40B4-BE49-F238E27FC236}">
                <a16:creationId xmlns:a16="http://schemas.microsoft.com/office/drawing/2014/main" id="{38E6AACE-FAFB-4934-8E3C-AB5B216353D8}"/>
              </a:ext>
            </a:extLst>
          </p:cNvPr>
          <p:cNvSpPr>
            <a:spLocks noGrp="1"/>
          </p:cNvSpPr>
          <p:nvPr>
            <p:ph type="dt" sz="half" idx="10"/>
          </p:nvPr>
        </p:nvSpPr>
        <p:spPr/>
        <p:txBody>
          <a:bodyPr rtlCol="0"/>
          <a:lstStyle/>
          <a:p>
            <a:pPr rtl="0"/>
            <a:r>
              <a:rPr lang="ja-JP" altLang="en-US" noProof="0"/>
              <a:t>２０２２年５月　発表（５月６日版：</a:t>
            </a:r>
            <a:r>
              <a:rPr lang="en-US" altLang="ja-JP" noProof="0" dirty="0"/>
              <a:t>Ver.1) </a:t>
            </a:r>
            <a:endParaRPr lang="ja-JP" altLang="en-US" noProof="0"/>
          </a:p>
        </p:txBody>
      </p:sp>
      <p:sp>
        <p:nvSpPr>
          <p:cNvPr id="6" name="フッター プレースホルダー 5">
            <a:extLst>
              <a:ext uri="{FF2B5EF4-FFF2-40B4-BE49-F238E27FC236}">
                <a16:creationId xmlns:a16="http://schemas.microsoft.com/office/drawing/2014/main" id="{181533EA-D0F8-4C79-8721-F190DE2D2DC0}"/>
              </a:ext>
            </a:extLst>
          </p:cNvPr>
          <p:cNvSpPr>
            <a:spLocks noGrp="1"/>
          </p:cNvSpPr>
          <p:nvPr>
            <p:ph type="ftr" sz="quarter" idx="11"/>
          </p:nvPr>
        </p:nvSpPr>
        <p:spPr/>
        <p:txBody>
          <a:bodyPr rtlCol="0"/>
          <a:lstStyle/>
          <a:p>
            <a:pPr rtl="0"/>
            <a:r>
              <a:rPr lang="ja-JP" altLang="en-US" noProof="0"/>
              <a:t>福井でも「難病カフェ」を実現したい！！</a:t>
            </a:r>
          </a:p>
        </p:txBody>
      </p:sp>
      <p:sp>
        <p:nvSpPr>
          <p:cNvPr id="7" name="スライド番号プレースホルダー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rtlCol="0"/>
          <a:lstStyle/>
          <a:p>
            <a:pPr rtl="0"/>
            <a:fld id="{D8DA9DAA-006C-4F4B-980E-E3DF019B24E2}" type="slidenum">
              <a:rPr lang="en-US" altLang="ja-JP" noProof="0" smtClean="0"/>
              <a:t>‹#›</a:t>
            </a:fld>
            <a:endParaRPr lang="ja-JP" altLang="en-US" noProof="0"/>
          </a:p>
        </p:txBody>
      </p:sp>
      <p:cxnSp>
        <p:nvCxnSpPr>
          <p:cNvPr id="8" name="直線​​コネクタ(S)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ja-JP" altLang="en-US" noProof="0"/>
              <a:t>マスター タイトルの書式設定</a:t>
            </a:r>
          </a:p>
        </p:txBody>
      </p:sp>
      <p:sp>
        <p:nvSpPr>
          <p:cNvPr id="3" name="図プレースホルダー 2">
            <a:extLst>
              <a:ext uri="{FF2B5EF4-FFF2-40B4-BE49-F238E27FC236}">
                <a16:creationId xmlns:a16="http://schemas.microsoft.com/office/drawing/2014/main" id="{C55ED73B-8413-478D-80D7-B78B69763B69}"/>
              </a:ext>
            </a:extLst>
          </p:cNvPr>
          <p:cNvSpPr>
            <a:spLocks noGrp="1"/>
          </p:cNvSpPr>
          <p:nvPr>
            <p:ph type="pic" idx="1" hasCustomPrompt="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a:t>アイコンをクリックして画像を追加</a:t>
            </a:r>
          </a:p>
        </p:txBody>
      </p:sp>
      <p:sp>
        <p:nvSpPr>
          <p:cNvPr id="4" name="テキスト プレースホルダー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5" name="日付プレースホルダー 4">
            <a:extLst>
              <a:ext uri="{FF2B5EF4-FFF2-40B4-BE49-F238E27FC236}">
                <a16:creationId xmlns:a16="http://schemas.microsoft.com/office/drawing/2014/main" id="{100C4E9A-CA29-4CCD-ACFA-B29F80FBA163}"/>
              </a:ext>
            </a:extLst>
          </p:cNvPr>
          <p:cNvSpPr>
            <a:spLocks noGrp="1"/>
          </p:cNvSpPr>
          <p:nvPr>
            <p:ph type="dt" sz="half" idx="10"/>
          </p:nvPr>
        </p:nvSpPr>
        <p:spPr/>
        <p:txBody>
          <a:bodyPr rtlCol="0"/>
          <a:lstStyle/>
          <a:p>
            <a:pPr rtl="0"/>
            <a:r>
              <a:rPr lang="ja-JP" altLang="en-US" noProof="0"/>
              <a:t>２０２２年５月　発表（５月６日版：</a:t>
            </a:r>
            <a:r>
              <a:rPr lang="en-US" altLang="ja-JP" noProof="0" dirty="0"/>
              <a:t>Ver.1) </a:t>
            </a:r>
            <a:endParaRPr lang="ja-JP" altLang="en-US" noProof="0"/>
          </a:p>
        </p:txBody>
      </p:sp>
      <p:sp>
        <p:nvSpPr>
          <p:cNvPr id="6" name="フッター プレースホルダー 5">
            <a:extLst>
              <a:ext uri="{FF2B5EF4-FFF2-40B4-BE49-F238E27FC236}">
                <a16:creationId xmlns:a16="http://schemas.microsoft.com/office/drawing/2014/main" id="{71A5B7BE-3F1B-4FF3-B1D7-6E39B99D07BD}"/>
              </a:ext>
            </a:extLst>
          </p:cNvPr>
          <p:cNvSpPr>
            <a:spLocks noGrp="1"/>
          </p:cNvSpPr>
          <p:nvPr>
            <p:ph type="ftr" sz="quarter" idx="11"/>
          </p:nvPr>
        </p:nvSpPr>
        <p:spPr/>
        <p:txBody>
          <a:bodyPr rtlCol="0"/>
          <a:lstStyle/>
          <a:p>
            <a:pPr rtl="0"/>
            <a:r>
              <a:rPr lang="ja-JP" altLang="en-US" noProof="0"/>
              <a:t>福井でも「難病カフェ」を実現したい！！</a:t>
            </a:r>
          </a:p>
        </p:txBody>
      </p:sp>
      <p:sp>
        <p:nvSpPr>
          <p:cNvPr id="7" name="スライド番号プレースホルダー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rtlCol="0"/>
          <a:lstStyle/>
          <a:p>
            <a:pPr rtl="0"/>
            <a:fld id="{D8DA9DAA-006C-4F4B-980E-E3DF019B24E2}" type="slidenum">
              <a:rPr lang="en-US" altLang="ja-JP" noProof="0" smtClean="0"/>
              <a:t>‹#›</a:t>
            </a:fld>
            <a:endParaRPr lang="ja-JP" altLang="en-US" noProof="0"/>
          </a:p>
        </p:txBody>
      </p:sp>
      <p:cxnSp>
        <p:nvCxnSpPr>
          <p:cNvPr id="8" name="直線​​コネクタ(S)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タイトル 2 スライド">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rtlCol="0" anchor="b"/>
          <a:lstStyle>
            <a:lvl1pPr algn="l">
              <a:defRPr sz="5400" b="1" i="0" cap="all" baseline="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rtlCol="0">
            <a:normAutofit/>
          </a:bodyPr>
          <a:lstStyle>
            <a:lvl1pPr marL="0" indent="0" algn="r">
              <a:buNone/>
              <a:defRPr sz="2000">
                <a:solidFill>
                  <a:schemeClr val="bg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cxnSp>
        <p:nvCxnSpPr>
          <p:cNvPr id="9" name="直線​​コネクタ(S)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グラフィック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1" name="グラフィック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3" name="グラフィック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37906023"/>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のみ">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図プレースホルダー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タイトル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rtlCol="0" anchor="b"/>
          <a:lstStyle>
            <a:lvl1pPr algn="r">
              <a:defRPr sz="6000" b="1" cap="all" spc="400" baseline="0">
                <a:solidFill>
                  <a:schemeClr val="bg1"/>
                </a:solidFill>
                <a:latin typeface="Meiryo UI" panose="020B0604030504040204" pitchFamily="50" charset="-128"/>
                <a:ea typeface="Meiryo UI" panose="020B0604030504040204" pitchFamily="50" charset="-128"/>
              </a:defRPr>
            </a:lvl1pPr>
          </a:lstStyle>
          <a:p>
            <a:pPr rtl="0"/>
            <a:r>
              <a:rPr lang="ja-JP" altLang="en-US" noProof="0"/>
              <a:t>タイトル</a:t>
            </a:r>
          </a:p>
        </p:txBody>
      </p:sp>
      <p:sp>
        <p:nvSpPr>
          <p:cNvPr id="3" name="日付プレースホルダー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r>
              <a:rPr lang="ja-JP" altLang="en-US" noProof="0"/>
              <a:t>２０２２年５月　発表（５月６日版：</a:t>
            </a:r>
            <a:r>
              <a:rPr lang="en-US" altLang="ja-JP" noProof="0" dirty="0"/>
              <a:t>Ver.1) </a:t>
            </a:r>
            <a:endParaRPr lang="ja-JP" altLang="en-US" noProof="0"/>
          </a:p>
        </p:txBody>
      </p:sp>
      <p:sp>
        <p:nvSpPr>
          <p:cNvPr id="4" name="フッター プレースホルダー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r>
              <a:rPr lang="ja-JP" altLang="en-US" noProof="0"/>
              <a:t>福井でも「難病カフェ」を実現したい！！</a:t>
            </a:r>
          </a:p>
        </p:txBody>
      </p:sp>
      <p:sp>
        <p:nvSpPr>
          <p:cNvPr id="5" name="スライド番号プレースホルダー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fld id="{D8DA9DAA-006C-4F4B-980E-E3DF019B24E2}" type="slidenum">
              <a:rPr lang="en-US" altLang="ja-JP" noProof="0" smtClean="0"/>
              <a:pPr/>
              <a:t>‹#›</a:t>
            </a:fld>
            <a:endParaRPr lang="ja-JP" altLang="en-US" noProof="0"/>
          </a:p>
        </p:txBody>
      </p:sp>
      <p:cxnSp>
        <p:nvCxnSpPr>
          <p:cNvPr id="14" name="直線​​コネクタ(S)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テキスト プレースホルダー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202936" y="3127248"/>
            <a:ext cx="5833872" cy="3118104"/>
          </a:xfrm>
        </p:spPr>
        <p:txBody>
          <a:bodyPr rtlCol="0"/>
          <a:lstStyle>
            <a:lvl1pPr marL="0" indent="0" algn="r">
              <a:buNone/>
              <a:defRPr sz="1800">
                <a:solidFill>
                  <a:schemeClr val="bg1"/>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11" name="グラフィック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3" name="グラフィック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7" name="グラフィック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90768777"/>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15" name="図プレースホルダー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2" name="タイトル 1">
            <a:extLst>
              <a:ext uri="{FF2B5EF4-FFF2-40B4-BE49-F238E27FC236}">
                <a16:creationId xmlns:a16="http://schemas.microsoft.com/office/drawing/2014/main" id="{9696CF8C-1EA0-4E47-AC60-CAC3B80A3C5D}"/>
              </a:ext>
            </a:extLst>
          </p:cNvPr>
          <p:cNvSpPr>
            <a:spLocks noGrp="1"/>
          </p:cNvSpPr>
          <p:nvPr>
            <p:ph type="title" hasCustomPrompt="1"/>
          </p:nvPr>
        </p:nvSpPr>
        <p:spPr>
          <a:xfrm>
            <a:off x="804672" y="1335024"/>
            <a:ext cx="6190488" cy="1179576"/>
          </a:xfrm>
        </p:spPr>
        <p:txBody>
          <a:bodyPr lIns="91440" tIns="45720" rIns="91440" bIns="45720" rtlCol="0" anchor="b"/>
          <a:lstStyle>
            <a:lvl1pPr>
              <a:defRPr sz="5400">
                <a:latin typeface="Meiryo UI" panose="020B0604030504040204" pitchFamily="50" charset="-128"/>
                <a:ea typeface="Meiryo UI" panose="020B0604030504040204" pitchFamily="50" charset="-128"/>
              </a:defRPr>
            </a:lvl1pPr>
          </a:lstStyle>
          <a:p>
            <a:pPr rtl="0"/>
            <a:r>
              <a:rPr lang="ja-JP" altLang="en-US" noProof="0"/>
              <a:t>クリックしてマスター タイトルのスタイルを編集</a:t>
            </a:r>
          </a:p>
        </p:txBody>
      </p:sp>
      <p:sp>
        <p:nvSpPr>
          <p:cNvPr id="3" name="コンテンツ プレースホルダー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atin typeface="Meiryo UI" panose="020B0604030504040204" pitchFamily="50" charset="-128"/>
                <a:ea typeface="Meiryo UI" panose="020B0604030504040204" pitchFamily="50" charset="-128"/>
              </a:defRPr>
            </a:lvl1pPr>
            <a:lvl2pPr marL="228600">
              <a:defRPr sz="1800">
                <a:latin typeface="Meiryo UI" panose="020B0604030504040204" pitchFamily="50" charset="-128"/>
                <a:ea typeface="Meiryo UI" panose="020B0604030504040204" pitchFamily="50" charset="-128"/>
              </a:defRPr>
            </a:lvl2pPr>
            <a:lvl3pPr marL="457200">
              <a:defRPr sz="1600">
                <a:latin typeface="Meiryo UI" panose="020B0604030504040204" pitchFamily="50" charset="-128"/>
                <a:ea typeface="Meiryo UI" panose="020B0604030504040204" pitchFamily="50" charset="-128"/>
              </a:defRPr>
            </a:lvl3pPr>
            <a:lvl4pPr marL="685800">
              <a:defRPr sz="1400">
                <a:latin typeface="Meiryo UI" panose="020B0604030504040204" pitchFamily="50" charset="-128"/>
                <a:ea typeface="Meiryo UI" panose="020B0604030504040204" pitchFamily="50" charset="-128"/>
              </a:defRPr>
            </a:lvl4pPr>
            <a:lvl5pPr>
              <a:defRPr sz="1400"/>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sp>
        <p:nvSpPr>
          <p:cNvPr id="4" name="日付プレースホルダー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latin typeface="Meiryo UI" panose="020B0604030504040204" pitchFamily="50" charset="-128"/>
                <a:ea typeface="Meiryo UI" panose="020B0604030504040204" pitchFamily="50" charset="-128"/>
              </a:defRPr>
            </a:lvl1pPr>
          </a:lstStyle>
          <a:p>
            <a:r>
              <a:rPr lang="ja-JP" altLang="en-US" noProof="0"/>
              <a:t>２０２２年５月　発表（５月６日版：</a:t>
            </a:r>
            <a:r>
              <a:rPr lang="en-US" altLang="ja-JP" noProof="0" dirty="0"/>
              <a:t>Ver.1) </a:t>
            </a:r>
            <a:endParaRPr lang="ja-JP" altLang="en-US" noProof="0"/>
          </a:p>
        </p:txBody>
      </p:sp>
      <p:sp>
        <p:nvSpPr>
          <p:cNvPr id="5" name="フッター プレースホルダー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rtlCol="0"/>
          <a:lstStyle>
            <a:lvl1pPr>
              <a:defRPr baseline="0">
                <a:solidFill>
                  <a:schemeClr val="accent2"/>
                </a:solidFill>
                <a:latin typeface="Meiryo UI" panose="020B0604030504040204" pitchFamily="50" charset="-128"/>
                <a:ea typeface="Meiryo UI" panose="020B0604030504040204" pitchFamily="50" charset="-128"/>
              </a:defRPr>
            </a:lvl1pPr>
          </a:lstStyle>
          <a:p>
            <a:r>
              <a:rPr lang="ja-JP" altLang="en-US" noProof="0"/>
              <a:t>福井でも「難病カフェ」を実現したい！！</a:t>
            </a:r>
          </a:p>
        </p:txBody>
      </p:sp>
      <p:sp>
        <p:nvSpPr>
          <p:cNvPr id="6" name="スライド番号プレースホルダー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latin typeface="Meiryo UI" panose="020B0604030504040204" pitchFamily="50" charset="-128"/>
                <a:ea typeface="Meiryo UI" panose="020B0604030504040204" pitchFamily="50" charset="-128"/>
              </a:defRPr>
            </a:lvl1pPr>
          </a:lstStyle>
          <a:p>
            <a:fld id="{D8DA9DAA-006C-4F4B-980E-E3DF019B24E2}" type="slidenum">
              <a:rPr lang="en-US" altLang="ja-JP" noProof="0" smtClean="0"/>
              <a:pPr/>
              <a:t>‹#›</a:t>
            </a:fld>
            <a:endParaRPr lang="ja-JP" altLang="en-US" noProof="0"/>
          </a:p>
        </p:txBody>
      </p:sp>
      <p:cxnSp>
        <p:nvCxnSpPr>
          <p:cNvPr id="9" name="直線​​コネクタ(S)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グラフィック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9" name="グラフィック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7111348"/>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セクション ヘッダー">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rtlCol="0" anchor="b">
            <a:normAutofit/>
          </a:bodyPr>
          <a:lstStyle>
            <a:lvl1pPr algn="ctr">
              <a:defRPr sz="6000" b="1" i="0" cap="all" baseline="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rtlCol="0">
            <a:normAutofit/>
          </a:bodyPr>
          <a:lstStyle>
            <a:lvl1pPr marL="0" indent="0" algn="ctr">
              <a:buNone/>
              <a:defRPr sz="2000">
                <a:solidFill>
                  <a:schemeClr val="bg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
        <p:nvSpPr>
          <p:cNvPr id="4" name="グラフィック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5" name="グラフィック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6" name="グラフィック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7" name="グラフィック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1" name="グラフィック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3" name="グラフィック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42482048"/>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pPr rtl="0"/>
            <a:fld id="{D8DA9DAA-006C-4F4B-980E-E3DF019B24E2}" type="slidenum">
              <a:rPr lang="en-US" altLang="ja-JP" noProof="0" smtClean="0"/>
              <a:t>‹#›</a:t>
            </a:fld>
            <a:endParaRPr lang="ja-JP" altLang="en-US" noProof="0"/>
          </a:p>
        </p:txBody>
      </p:sp>
      <p:cxnSp>
        <p:nvCxnSpPr>
          <p:cNvPr id="7" name="直線​​コネクタ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rtlCol="0" anchor="b"/>
          <a:lstStyle>
            <a:lvl1pPr algn="l">
              <a:lnSpc>
                <a:spcPct val="110000"/>
              </a:lnSpc>
              <a:spcBef>
                <a:spcPts val="1000"/>
              </a:spcBef>
              <a:defRPr sz="3600" b="0" i="0" cap="none"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rtlCol="0"/>
          <a:lstStyle>
            <a:lvl1pPr marL="0" indent="0" algn="l">
              <a:lnSpc>
                <a:spcPct val="110000"/>
              </a:lnSpc>
              <a:buNone/>
              <a:defRPr sz="1800">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
        <p:nvSpPr>
          <p:cNvPr id="5" name="フッター プレースホルダー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latin typeface="Meiryo UI" panose="020B0604030504040204" pitchFamily="50" charset="-128"/>
                <a:ea typeface="Meiryo UI" panose="020B0604030504040204" pitchFamily="50" charset="-128"/>
              </a:defRPr>
            </a:lvl1pPr>
          </a:lstStyle>
          <a:p>
            <a:r>
              <a:rPr lang="ja-JP" altLang="en-US" noProof="0"/>
              <a:t>福井でも「難病カフェ」を実現したい！！</a:t>
            </a:r>
          </a:p>
        </p:txBody>
      </p:sp>
      <p:sp>
        <p:nvSpPr>
          <p:cNvPr id="6" name="スライド番号プレースホルダー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latin typeface="Meiryo UI" panose="020B0604030504040204" pitchFamily="50" charset="-128"/>
                <a:ea typeface="Meiryo UI" panose="020B0604030504040204" pitchFamily="50" charset="-128"/>
              </a:defRPr>
            </a:lvl1pPr>
          </a:lstStyle>
          <a:p>
            <a:fld id="{D8DA9DAA-006C-4F4B-980E-E3DF019B24E2}" type="slidenum">
              <a:rPr lang="en-US" altLang="ja-JP" noProof="0" smtClean="0"/>
              <a:pPr/>
              <a:t>‹#›</a:t>
            </a:fld>
            <a:endParaRPr lang="ja-JP" altLang="en-US" noProof="0"/>
          </a:p>
        </p:txBody>
      </p:sp>
      <p:cxnSp>
        <p:nvCxnSpPr>
          <p:cNvPr id="7" name="直線​​コネクタ(S)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長方形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 name="図プレースホルダー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Tree>
    <p:extLst>
      <p:ext uri="{BB962C8B-B14F-4D97-AF65-F5344CB8AC3E}">
        <p14:creationId xmlns:p14="http://schemas.microsoft.com/office/powerpoint/2010/main" val="1299048612"/>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タイトルとコンテンツ">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rtlCol="0"/>
          <a:lstStyle>
            <a:lvl1pPr>
              <a:defRPr sz="5400" b="1" cap="all" baseline="0">
                <a:solidFill>
                  <a:schemeClr val="bg1"/>
                </a:solidFill>
                <a:latin typeface="Meiryo UI" panose="020B0604030504040204" pitchFamily="50" charset="-128"/>
                <a:ea typeface="Meiryo UI" panose="020B0604030504040204" pitchFamily="50" charset="-128"/>
              </a:defRPr>
            </a:lvl1pPr>
          </a:lstStyle>
          <a:p>
            <a:pPr rtl="0"/>
            <a:r>
              <a:rPr lang="ja-JP" altLang="en-US" noProof="0"/>
              <a:t>タイトル</a:t>
            </a:r>
          </a:p>
        </p:txBody>
      </p:sp>
      <p:sp>
        <p:nvSpPr>
          <p:cNvPr id="3" name="コンテンツ プレースホルダー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rtlCol="0"/>
          <a:lstStyle>
            <a:lvl1pPr>
              <a:defRPr>
                <a:solidFill>
                  <a:schemeClr val="bg1"/>
                </a:solidFill>
                <a:latin typeface="Meiryo UI" panose="020B0604030504040204" pitchFamily="50" charset="-128"/>
                <a:ea typeface="Meiryo UI" panose="020B0604030504040204" pitchFamily="50" charset="-128"/>
              </a:defRPr>
            </a:lvl1pPr>
            <a:lvl2pPr>
              <a:defRPr>
                <a:solidFill>
                  <a:schemeClr val="bg1"/>
                </a:solidFill>
                <a:latin typeface="Meiryo UI" panose="020B0604030504040204" pitchFamily="50" charset="-128"/>
                <a:ea typeface="Meiryo UI" panose="020B0604030504040204" pitchFamily="50" charset="-128"/>
              </a:defRPr>
            </a:lvl2pPr>
            <a:lvl3pPr>
              <a:defRPr>
                <a:solidFill>
                  <a:schemeClr val="bg1"/>
                </a:solidFill>
                <a:latin typeface="Meiryo UI" panose="020B0604030504040204" pitchFamily="50" charset="-128"/>
                <a:ea typeface="Meiryo UI" panose="020B0604030504040204" pitchFamily="50" charset="-128"/>
              </a:defRPr>
            </a:lvl3pPr>
            <a:lvl4pPr>
              <a:defRPr>
                <a:solidFill>
                  <a:schemeClr val="bg1"/>
                </a:solidFill>
                <a:latin typeface="Meiryo UI" panose="020B0604030504040204" pitchFamily="50" charset="-128"/>
                <a:ea typeface="Meiryo UI" panose="020B0604030504040204" pitchFamily="50" charset="-128"/>
              </a:defRPr>
            </a:lvl4pPr>
            <a:lvl5pPr>
              <a:defRPr>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r>
              <a:rPr lang="ja-JP" altLang="en-US" noProof="0"/>
              <a:t>２０２２年５月　発表（５月６日版：</a:t>
            </a:r>
            <a:r>
              <a:rPr lang="en-US" altLang="ja-JP" noProof="0" dirty="0"/>
              <a:t>Ver.1) </a:t>
            </a:r>
            <a:endParaRPr lang="ja-JP" altLang="en-US" noProof="0"/>
          </a:p>
        </p:txBody>
      </p:sp>
      <p:sp>
        <p:nvSpPr>
          <p:cNvPr id="5" name="フッター プレースホルダー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r>
              <a:rPr lang="ja-JP" altLang="en-US" noProof="0"/>
              <a:t>福井でも「難病カフェ」を実現したい！！</a:t>
            </a:r>
          </a:p>
        </p:txBody>
      </p:sp>
      <p:sp>
        <p:nvSpPr>
          <p:cNvPr id="6" name="スライド番号プレースホルダー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fld id="{D8DA9DAA-006C-4F4B-980E-E3DF019B24E2}" type="slidenum">
              <a:rPr lang="en-US" altLang="ja-JP" noProof="0" smtClean="0"/>
              <a:pPr/>
              <a:t>‹#›</a:t>
            </a:fld>
            <a:endParaRPr lang="ja-JP" altLang="en-US" noProof="0"/>
          </a:p>
        </p:txBody>
      </p:sp>
      <p:sp>
        <p:nvSpPr>
          <p:cNvPr id="9" name="グラフィック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1" name="グラフィック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263523"/>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atin typeface="Meiryo UI" panose="020B0604030504040204" pitchFamily="50" charset="-128"/>
                <a:ea typeface="Meiryo UI" panose="020B0604030504040204" pitchFamily="50" charset="-128"/>
              </a:defRPr>
            </a:lvl1pPr>
            <a:lvl2pPr>
              <a:defRPr sz="20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600">
                <a:latin typeface="Meiryo UI" panose="020B0604030504040204" pitchFamily="50" charset="-128"/>
                <a:ea typeface="Meiryo UI" panose="020B0604030504040204" pitchFamily="50" charset="-128"/>
              </a:defRPr>
            </a:lvl4pPr>
            <a:lvl5pPr>
              <a:defRPr sz="16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コンテンツ プレースホルダー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atin typeface="Meiryo UI" panose="020B0604030504040204" pitchFamily="50" charset="-128"/>
                <a:ea typeface="Meiryo UI" panose="020B0604030504040204" pitchFamily="50" charset="-128"/>
              </a:defRPr>
            </a:lvl1pPr>
            <a:lvl2pPr>
              <a:defRPr sz="20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600">
                <a:latin typeface="Meiryo UI" panose="020B0604030504040204" pitchFamily="50" charset="-128"/>
                <a:ea typeface="Meiryo UI" panose="020B0604030504040204" pitchFamily="50" charset="-128"/>
              </a:defRPr>
            </a:lvl4pPr>
            <a:lvl5pPr>
              <a:defRPr sz="16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cxnSp>
        <p:nvCxnSpPr>
          <p:cNvPr id="8" name="直線​​コネクタ(S)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グラフィック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2" name="グラフィック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14" name="グラフィック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05288056"/>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latin typeface="Meiryo UI" panose="020B0604030504040204" pitchFamily="50" charset="-128"/>
                <a:ea typeface="Meiryo UI" panose="020B0604030504040204" pitchFamily="50" charset="-128"/>
              </a:defRPr>
            </a:lvl1pPr>
          </a:lstStyle>
          <a:p>
            <a:r>
              <a:rPr lang="ja-JP" altLang="en-US" noProof="0"/>
              <a:t>２０２２年５月　発表（５月６日版：</a:t>
            </a:r>
            <a:r>
              <a:rPr lang="en-US" altLang="ja-JP" noProof="0" dirty="0"/>
              <a:t>Ver.1) </a:t>
            </a:r>
            <a:endParaRPr lang="ja-JP" altLang="en-US" noProof="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latin typeface="Meiryo UI" panose="020B0604030504040204" pitchFamily="50" charset="-128"/>
                <a:ea typeface="Meiryo UI" panose="020B0604030504040204" pitchFamily="50" charset="-128"/>
              </a:defRPr>
            </a:lvl1pPr>
          </a:lstStyle>
          <a:p>
            <a:r>
              <a:rPr lang="ja-JP" altLang="en-US" noProof="0"/>
              <a:t>福井でも「難病カフェ」を実現したい！！</a:t>
            </a:r>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latin typeface="Meiryo UI" panose="020B0604030504040204" pitchFamily="50" charset="-128"/>
                <a:ea typeface="Meiryo UI" panose="020B0604030504040204" pitchFamily="50" charset="-128"/>
              </a:defRPr>
            </a:lvl1pPr>
          </a:lstStyle>
          <a:p>
            <a:fld id="{D8DA9DAA-006C-4F4B-980E-E3DF019B24E2}"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hf hdr="0" dt="0"/>
  <p:txStyles>
    <p:title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291nanbyo.cafe/"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7.jpg"/><Relationship Id="rId4" Type="http://schemas.openxmlformats.org/officeDocument/2006/relationships/image" Target="../media/image6.emf"/></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nanbyou.or.jp/entry/5354"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A9968B-2619-4F71-AB00-4C493E120805}"/>
              </a:ext>
            </a:extLst>
          </p:cNvPr>
          <p:cNvSpPr>
            <a:spLocks noGrp="1"/>
          </p:cNvSpPr>
          <p:nvPr>
            <p:ph type="ctrTitle"/>
          </p:nvPr>
        </p:nvSpPr>
        <p:spPr/>
        <p:txBody>
          <a:bodyPr rtlCol="0">
            <a:normAutofit fontScale="90000"/>
          </a:bodyPr>
          <a:lstStyle/>
          <a:p>
            <a:pPr rtl="0"/>
            <a:r>
              <a:rPr lang="ja-JP" altLang="en-US">
                <a:latin typeface="Meiryo UI" panose="020B0604030504040204" pitchFamily="50" charset="-128"/>
                <a:ea typeface="Meiryo UI" panose="020B0604030504040204" pitchFamily="50" charset="-128"/>
              </a:rPr>
              <a:t>福井でも</a:t>
            </a:r>
            <a:br>
              <a:rPr lang="en-US" altLang="ja-JP" dirty="0">
                <a:latin typeface="Meiryo UI" panose="020B0604030504040204" pitchFamily="50" charset="-128"/>
                <a:ea typeface="Meiryo UI" panose="020B0604030504040204" pitchFamily="50" charset="-128"/>
              </a:rPr>
            </a:br>
            <a:r>
              <a:rPr lang="ja-JP" altLang="en-US">
                <a:latin typeface="Meiryo UI" panose="020B0604030504040204" pitchFamily="50" charset="-128"/>
                <a:ea typeface="Meiryo UI" panose="020B0604030504040204" pitchFamily="50" charset="-128"/>
              </a:rPr>
              <a:t>「難病カフェ」</a:t>
            </a:r>
            <a:br>
              <a:rPr lang="en-US" altLang="ja-JP" dirty="0">
                <a:latin typeface="Meiryo UI" panose="020B0604030504040204" pitchFamily="50" charset="-128"/>
                <a:ea typeface="Meiryo UI" panose="020B0604030504040204" pitchFamily="50" charset="-128"/>
              </a:rPr>
            </a:br>
            <a:r>
              <a:rPr lang="ja-JP" altLang="en-US">
                <a:latin typeface="Meiryo UI" panose="020B0604030504040204" pitchFamily="50" charset="-128"/>
                <a:ea typeface="Meiryo UI" panose="020B0604030504040204" pitchFamily="50" charset="-128"/>
              </a:rPr>
              <a:t>を</a:t>
            </a:r>
            <a:br>
              <a:rPr lang="en-US" altLang="ja-JP" dirty="0">
                <a:latin typeface="Meiryo UI" panose="020B0604030504040204" pitchFamily="50" charset="-128"/>
                <a:ea typeface="Meiryo UI" panose="020B0604030504040204" pitchFamily="50" charset="-128"/>
              </a:rPr>
            </a:br>
            <a:r>
              <a:rPr lang="ja-JP" altLang="en-US">
                <a:latin typeface="Meiryo UI" panose="020B0604030504040204" pitchFamily="50" charset="-128"/>
                <a:ea typeface="Meiryo UI" panose="020B0604030504040204" pitchFamily="50" charset="-128"/>
              </a:rPr>
              <a:t>実現したい！！</a:t>
            </a:r>
          </a:p>
        </p:txBody>
      </p:sp>
      <p:sp>
        <p:nvSpPr>
          <p:cNvPr id="3" name="サブタイトル 2">
            <a:extLst>
              <a:ext uri="{FF2B5EF4-FFF2-40B4-BE49-F238E27FC236}">
                <a16:creationId xmlns:a16="http://schemas.microsoft.com/office/drawing/2014/main" id="{A5F14073-9F68-4B7E-A576-26899D58C7A9}"/>
              </a:ext>
            </a:extLst>
          </p:cNvPr>
          <p:cNvSpPr>
            <a:spLocks noGrp="1"/>
          </p:cNvSpPr>
          <p:nvPr>
            <p:ph type="subTitle" idx="1"/>
          </p:nvPr>
        </p:nvSpPr>
        <p:spPr>
          <a:xfrm>
            <a:off x="6410324" y="4700016"/>
            <a:ext cx="4324731" cy="1197864"/>
          </a:xfrm>
        </p:spPr>
        <p:txBody>
          <a:bodyPr rtlCol="0">
            <a:noAutofit/>
          </a:bodyPr>
          <a:lstStyle/>
          <a:p>
            <a:pPr algn="l" rtl="0"/>
            <a:r>
              <a:rPr lang="ja-JP" altLang="en-US" sz="2400">
                <a:solidFill>
                  <a:schemeClr val="bg1"/>
                </a:solidFill>
                <a:latin typeface="Meiryo UI" panose="020B0604030504040204" pitchFamily="50" charset="-128"/>
                <a:ea typeface="Meiryo UI" panose="020B0604030504040204" pitchFamily="50" charset="-128"/>
              </a:rPr>
              <a:t>福井県福井市在住</a:t>
            </a:r>
            <a:endParaRPr lang="en-US" altLang="ja-JP" sz="2400" dirty="0">
              <a:solidFill>
                <a:schemeClr val="bg1"/>
              </a:solidFill>
              <a:latin typeface="Meiryo UI" panose="020B0604030504040204" pitchFamily="50" charset="-128"/>
              <a:ea typeface="Meiryo UI" panose="020B0604030504040204" pitchFamily="50" charset="-128"/>
            </a:endParaRPr>
          </a:p>
          <a:p>
            <a:pPr rtl="0"/>
            <a:endParaRPr lang="en-US" altLang="ja-JP" sz="2400" dirty="0">
              <a:latin typeface="Meiryo UI" panose="020B0604030504040204" pitchFamily="50" charset="-128"/>
              <a:ea typeface="Meiryo UI" panose="020B0604030504040204" pitchFamily="50" charset="-128"/>
            </a:endParaRPr>
          </a:p>
          <a:p>
            <a:pPr rtl="0"/>
            <a:r>
              <a:rPr lang="ja-JP" altLang="en-US" sz="2400">
                <a:latin typeface="Meiryo UI" panose="020B0604030504040204" pitchFamily="50" charset="-128"/>
                <a:ea typeface="Meiryo UI" panose="020B0604030504040204" pitchFamily="50" charset="-128"/>
              </a:rPr>
              <a:t>森下　裕輝（もりした　ゆうき）</a:t>
            </a:r>
          </a:p>
        </p:txBody>
      </p:sp>
    </p:spTree>
    <p:extLst>
      <p:ext uri="{BB962C8B-B14F-4D97-AF65-F5344CB8AC3E}">
        <p14:creationId xmlns:p14="http://schemas.microsoft.com/office/powerpoint/2010/main" val="114769864"/>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難病カフェとは（</a:t>
            </a:r>
            <a:r>
              <a:rPr lang="en-US" altLang="ja-JP" sz="5400" dirty="0">
                <a:latin typeface="Meiryo UI" panose="020B0604030504040204" pitchFamily="50" charset="-128"/>
                <a:ea typeface="Meiryo UI" panose="020B0604030504040204" pitchFamily="50" charset="-128"/>
              </a:rPr>
              <a:t>1</a:t>
            </a:r>
            <a:r>
              <a:rPr lang="ja-JP" altLang="en-US" sz="5400">
                <a:latin typeface="Meiryo UI" panose="020B0604030504040204" pitchFamily="50" charset="-128"/>
                <a:ea typeface="Meiryo UI" panose="020B0604030504040204" pitchFamily="50" charset="-128"/>
              </a:rPr>
              <a:t>）</a:t>
            </a:r>
          </a:p>
        </p:txBody>
      </p:sp>
      <p:sp>
        <p:nvSpPr>
          <p:cNvPr id="7" name="スライド番号プレースホルダー 5">
            <a:extLst>
              <a:ext uri="{FF2B5EF4-FFF2-40B4-BE49-F238E27FC236}">
                <a16:creationId xmlns:a16="http://schemas.microsoft.com/office/drawing/2014/main" id="{4ECDE54D-4BD2-4764-A36A-8487DB61E7A6}"/>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10</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DE1CF7D8-D7C0-45E4-0167-73204EBC9F36}"/>
              </a:ext>
            </a:extLst>
          </p:cNvPr>
          <p:cNvSpPr>
            <a:spLocks noGrp="1"/>
          </p:cNvSpPr>
          <p:nvPr>
            <p:ph idx="1"/>
          </p:nvPr>
        </p:nvSpPr>
        <p:spPr/>
        <p:txBody>
          <a:bodyPr/>
          <a:lstStyle/>
          <a:p>
            <a:pPr marL="0" indent="0">
              <a:buNone/>
            </a:pPr>
            <a:r>
              <a:rPr lang="ja-JP" altLang="en-US"/>
              <a:t>ところで、さきほどの「難病」を持っている人を主にして、「難病患者」の「難病患者」による「難病患者」のためのカフェを開催する動きが全国的にあります。</a:t>
            </a:r>
            <a:endParaRPr lang="en-US" altLang="ja-JP" dirty="0"/>
          </a:p>
          <a:p>
            <a:pPr marL="0" indent="0">
              <a:buNone/>
            </a:pPr>
            <a:endParaRPr lang="en-US" altLang="ja-JP" dirty="0"/>
          </a:p>
          <a:p>
            <a:pPr marL="0" indent="0">
              <a:buNone/>
            </a:pPr>
            <a:r>
              <a:rPr lang="ja-JP" altLang="en-US"/>
              <a:t>そこで、難病カフェや、そもそも難病カフェの「難病患者」の定義について見てみると・・・</a:t>
            </a:r>
            <a:endParaRPr lang="en-US" altLang="ja-JP" dirty="0"/>
          </a:p>
          <a:p>
            <a:pPr marL="0" indent="0">
              <a:buNone/>
            </a:pPr>
            <a:endParaRPr lang="en-US" altLang="ja-JP" dirty="0"/>
          </a:p>
          <a:p>
            <a:pPr marL="0" indent="0">
              <a:buNone/>
            </a:pPr>
            <a:endParaRPr lang="ja-JP" altLang="en-US"/>
          </a:p>
        </p:txBody>
      </p:sp>
      <p:sp>
        <p:nvSpPr>
          <p:cNvPr id="6" name="雲 5">
            <a:extLst>
              <a:ext uri="{FF2B5EF4-FFF2-40B4-BE49-F238E27FC236}">
                <a16:creationId xmlns:a16="http://schemas.microsoft.com/office/drawing/2014/main" id="{351F995C-88FA-9F1A-8578-AD61987430FA}"/>
              </a:ext>
            </a:extLst>
          </p:cNvPr>
          <p:cNvSpPr/>
          <p:nvPr/>
        </p:nvSpPr>
        <p:spPr>
          <a:xfrm>
            <a:off x="2071688" y="4162425"/>
            <a:ext cx="9144000" cy="1819275"/>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en-US" altLang="ja-JP" sz="2400" b="1" dirty="0">
              <a:ln w="6600">
                <a:solidFill>
                  <a:schemeClr val="accent2"/>
                </a:solidFill>
                <a:prstDash val="solid"/>
              </a:ln>
              <a:solidFill>
                <a:srgbClr val="FFFFFF"/>
              </a:solidFill>
              <a:effectLst>
                <a:outerShdw dist="38100" dir="2700000" algn="tl" rotWithShape="0">
                  <a:schemeClr val="accent2"/>
                </a:outerShdw>
              </a:effectLst>
            </a:endParaRPr>
          </a:p>
          <a:p>
            <a:pPr algn="ctr"/>
            <a:r>
              <a:rPr kumimoji="1" lang="ja-JP" altLang="en-US" sz="3200">
                <a:ln w="6600">
                  <a:solidFill>
                    <a:schemeClr val="accent2"/>
                  </a:solidFill>
                  <a:prstDash val="solid"/>
                </a:ln>
                <a:solidFill>
                  <a:srgbClr val="FFFFFF"/>
                </a:solidFill>
                <a:effectLst>
                  <a:outerShdw dist="38100" dir="2700000" algn="tl" rotWithShape="0">
                    <a:schemeClr val="accent2"/>
                  </a:outerShdw>
                </a:effectLst>
              </a:rPr>
              <a:t>特になにも、定義らしいものは</a:t>
            </a:r>
            <a:endParaRPr kumimoji="1" lang="en-US" altLang="ja-JP" sz="3200" dirty="0">
              <a:ln w="6600">
                <a:solidFill>
                  <a:schemeClr val="accent2"/>
                </a:solidFill>
                <a:prstDash val="solid"/>
              </a:ln>
              <a:solidFill>
                <a:srgbClr val="FFFFFF"/>
              </a:solidFill>
              <a:effectLst>
                <a:outerShdw dist="38100" dir="2700000" algn="tl" rotWithShape="0">
                  <a:schemeClr val="accent2"/>
                </a:outerShdw>
              </a:effectLst>
            </a:endParaRPr>
          </a:p>
          <a:p>
            <a:pPr algn="ctr"/>
            <a:r>
              <a:rPr kumimoji="1" lang="ja-JP" altLang="en-US" sz="3200">
                <a:ln w="6600">
                  <a:solidFill>
                    <a:schemeClr val="accent2"/>
                  </a:solidFill>
                  <a:prstDash val="solid"/>
                </a:ln>
                <a:solidFill>
                  <a:srgbClr val="FFFFFF"/>
                </a:solidFill>
                <a:effectLst>
                  <a:outerShdw dist="38100" dir="2700000" algn="tl" rotWithShape="0">
                    <a:schemeClr val="accent2"/>
                  </a:outerShdw>
                </a:effectLst>
              </a:rPr>
              <a:t>ないのです</a:t>
            </a:r>
            <a:endParaRPr lang="ja-JP" altLang="en-US" sz="3200">
              <a:ln w="6600">
                <a:solidFill>
                  <a:schemeClr val="accent2"/>
                </a:solidFill>
                <a:prstDash val="solid"/>
              </a:ln>
              <a:solidFill>
                <a:srgbClr val="FFFFFF"/>
              </a:solidFill>
              <a:effectLst>
                <a:outerShdw dist="38100" dir="2700000" algn="tl" rotWithShape="0">
                  <a:schemeClr val="accent2"/>
                </a:outerShdw>
              </a:effectLst>
            </a:endParaRPr>
          </a:p>
          <a:p>
            <a:pPr algn="ctr"/>
            <a:endParaRPr kumimoji="1" lang="ja-JP" altLang="en-US" sz="2400" b="1">
              <a:ln w="6600">
                <a:solidFill>
                  <a:schemeClr val="accent2"/>
                </a:solidFill>
                <a:prstDash val="solid"/>
              </a:ln>
              <a:solidFill>
                <a:schemeClr val="accent6">
                  <a:lumMod val="75000"/>
                </a:schemeClr>
              </a:solidFill>
              <a:effectLst>
                <a:outerShdw dist="38100" dir="2700000" algn="tl" rotWithShape="0">
                  <a:schemeClr val="accent2"/>
                </a:outerShdw>
              </a:effectLst>
            </a:endParaRPr>
          </a:p>
        </p:txBody>
      </p:sp>
    </p:spTree>
    <p:custDataLst>
      <p:tags r:id="rId1"/>
    </p:custDataLst>
    <p:extLst>
      <p:ext uri="{BB962C8B-B14F-4D97-AF65-F5344CB8AC3E}">
        <p14:creationId xmlns:p14="http://schemas.microsoft.com/office/powerpoint/2010/main" val="277827655"/>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難病カフェとは（</a:t>
            </a:r>
            <a:r>
              <a:rPr lang="en-US" altLang="ja-JP" sz="5400" dirty="0">
                <a:latin typeface="Meiryo UI" panose="020B0604030504040204" pitchFamily="50" charset="-128"/>
                <a:ea typeface="Meiryo UI" panose="020B0604030504040204" pitchFamily="50" charset="-128"/>
              </a:rPr>
              <a:t>2</a:t>
            </a:r>
            <a:r>
              <a:rPr lang="ja-JP" altLang="en-US" sz="5400">
                <a:latin typeface="Meiryo UI" panose="020B0604030504040204" pitchFamily="50" charset="-128"/>
                <a:ea typeface="Meiryo UI" panose="020B0604030504040204" pitchFamily="50" charset="-128"/>
              </a:rPr>
              <a:t>）</a:t>
            </a:r>
          </a:p>
        </p:txBody>
      </p:sp>
      <p:sp>
        <p:nvSpPr>
          <p:cNvPr id="7" name="スライド番号プレースホルダー 5">
            <a:extLst>
              <a:ext uri="{FF2B5EF4-FFF2-40B4-BE49-F238E27FC236}">
                <a16:creationId xmlns:a16="http://schemas.microsoft.com/office/drawing/2014/main" id="{4ECDE54D-4BD2-4764-A36A-8487DB61E7A6}"/>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11</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DE1CF7D8-D7C0-45E4-0167-73204EBC9F36}"/>
              </a:ext>
            </a:extLst>
          </p:cNvPr>
          <p:cNvSpPr>
            <a:spLocks noGrp="1"/>
          </p:cNvSpPr>
          <p:nvPr>
            <p:ph idx="1"/>
          </p:nvPr>
        </p:nvSpPr>
        <p:spPr/>
        <p:txBody>
          <a:bodyPr/>
          <a:lstStyle/>
          <a:p>
            <a:pPr marL="0" indent="0">
              <a:buNone/>
            </a:pPr>
            <a:r>
              <a:rPr lang="ja-JP" altLang="en-US"/>
              <a:t>そう、この、「定義」すら無いのが一つの特徴で、きわめてゆるいところが特徴なのが、「難病カフェ」の特徴、と言えるかも知れません。</a:t>
            </a:r>
            <a:endParaRPr lang="en-US" altLang="ja-JP" dirty="0"/>
          </a:p>
          <a:p>
            <a:pPr marL="0" indent="0">
              <a:buNone/>
            </a:pPr>
            <a:endParaRPr lang="en-US" altLang="ja-JP" dirty="0"/>
          </a:p>
          <a:p>
            <a:pPr marL="0" indent="0">
              <a:buNone/>
            </a:pPr>
            <a:r>
              <a:rPr lang="ja-JP" altLang="en-US"/>
              <a:t>しいて言えば、</a:t>
            </a:r>
            <a:endParaRPr lang="en-US" altLang="ja-JP" dirty="0"/>
          </a:p>
          <a:p>
            <a:pPr marL="0" indent="0">
              <a:buNone/>
            </a:pPr>
            <a:r>
              <a:rPr lang="en-US" altLang="ja-JP" dirty="0"/>
              <a:t>【</a:t>
            </a:r>
            <a:r>
              <a:rPr lang="ja-JP" altLang="en-US"/>
              <a:t>自分が難病を持っていると思っている</a:t>
            </a:r>
            <a:r>
              <a:rPr lang="en-US" altLang="ja-JP" dirty="0"/>
              <a:t>】</a:t>
            </a:r>
            <a:r>
              <a:rPr lang="ja-JP" altLang="en-US"/>
              <a:t>人、これは特に今まで述べてきた「指定難病の患者」に限られず、一般的に難病と言われる病気を持っている人→が開催する、そういう人が、気軽に集えて、ゆるいつながりを求める場（「カフェ」と名前が付くが、「カフェ」とは限らず、会議室やミーティングスペース、ひいてはオンラインでの開催もある）</a:t>
            </a:r>
            <a:endParaRPr lang="en-US" altLang="ja-JP" dirty="0"/>
          </a:p>
        </p:txBody>
      </p:sp>
    </p:spTree>
    <p:extLst>
      <p:ext uri="{BB962C8B-B14F-4D97-AF65-F5344CB8AC3E}">
        <p14:creationId xmlns:p14="http://schemas.microsoft.com/office/powerpoint/2010/main" val="2178510321"/>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難病カフェとは（</a:t>
            </a:r>
            <a:r>
              <a:rPr lang="en-US" altLang="ja-JP" sz="5400" dirty="0">
                <a:latin typeface="Meiryo UI" panose="020B0604030504040204" pitchFamily="50" charset="-128"/>
                <a:ea typeface="Meiryo UI" panose="020B0604030504040204" pitchFamily="50" charset="-128"/>
              </a:rPr>
              <a:t>3</a:t>
            </a:r>
            <a:r>
              <a:rPr lang="ja-JP" altLang="en-US" sz="5400">
                <a:latin typeface="Meiryo UI" panose="020B0604030504040204" pitchFamily="50" charset="-128"/>
                <a:ea typeface="Meiryo UI" panose="020B0604030504040204" pitchFamily="50" charset="-128"/>
              </a:rPr>
              <a:t>）</a:t>
            </a:r>
          </a:p>
        </p:txBody>
      </p:sp>
      <p:sp>
        <p:nvSpPr>
          <p:cNvPr id="7" name="スライド番号プレースホルダー 5">
            <a:extLst>
              <a:ext uri="{FF2B5EF4-FFF2-40B4-BE49-F238E27FC236}">
                <a16:creationId xmlns:a16="http://schemas.microsoft.com/office/drawing/2014/main" id="{4ECDE54D-4BD2-4764-A36A-8487DB61E7A6}"/>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12</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DE1CF7D8-D7C0-45E4-0167-73204EBC9F36}"/>
              </a:ext>
            </a:extLst>
          </p:cNvPr>
          <p:cNvSpPr>
            <a:spLocks noGrp="1"/>
          </p:cNvSpPr>
          <p:nvPr>
            <p:ph idx="1"/>
          </p:nvPr>
        </p:nvSpPr>
        <p:spPr/>
        <p:txBody>
          <a:bodyPr>
            <a:normAutofit lnSpcReduction="10000"/>
          </a:bodyPr>
          <a:lstStyle/>
          <a:p>
            <a:pPr marL="0" indent="0">
              <a:buNone/>
            </a:pPr>
            <a:r>
              <a:rPr lang="ja-JP" altLang="en-US"/>
              <a:t>この難病カフェ、日本国内での歴史をひもとけば、「九州地域発」（「難病カフェシンポジウム</a:t>
            </a:r>
            <a:r>
              <a:rPr lang="en-US" altLang="ja-JP" dirty="0"/>
              <a:t>2020</a:t>
            </a:r>
            <a:r>
              <a:rPr lang="ja-JP" altLang="en-US"/>
              <a:t>」資料より。森下聴講。）のもので、</a:t>
            </a:r>
            <a:endParaRPr lang="en-US" altLang="ja-JP" dirty="0"/>
          </a:p>
          <a:p>
            <a:pPr marL="0" indent="0">
              <a:buNone/>
            </a:pPr>
            <a:endParaRPr lang="en-US" altLang="ja-JP" dirty="0"/>
          </a:p>
          <a:p>
            <a:pPr marL="0" indent="0">
              <a:buNone/>
            </a:pPr>
            <a:r>
              <a:rPr lang="ja-JP" altLang="en-US"/>
              <a:t>「病名にとらわれない、若い難病者にとって居場所になる等」（上記資料より。）という先進的な取り組み、として、</a:t>
            </a:r>
            <a:r>
              <a:rPr lang="en-US" altLang="ja-JP" dirty="0"/>
              <a:t>2020</a:t>
            </a:r>
            <a:r>
              <a:rPr lang="ja-JP" altLang="en-US"/>
              <a:t>年頃に語られていました。</a:t>
            </a:r>
            <a:endParaRPr lang="en-US" altLang="ja-JP" dirty="0"/>
          </a:p>
          <a:p>
            <a:pPr marL="0" indent="0">
              <a:buNone/>
            </a:pPr>
            <a:endParaRPr lang="en-US" altLang="ja-JP" dirty="0"/>
          </a:p>
          <a:p>
            <a:pPr marL="0" indent="0">
              <a:buNone/>
            </a:pPr>
            <a:r>
              <a:rPr lang="ja-JP" altLang="en-US"/>
              <a:t>（森下独自調査：日本での難病カフェの発祥は、</a:t>
            </a:r>
            <a:r>
              <a:rPr lang="en-US" altLang="ja-JP" dirty="0"/>
              <a:t>2016</a:t>
            </a:r>
            <a:r>
              <a:rPr lang="ja-JP" altLang="en-US"/>
              <a:t>年</a:t>
            </a:r>
            <a:r>
              <a:rPr lang="en-US" altLang="ja-JP" dirty="0"/>
              <a:t>5</a:t>
            </a:r>
            <a:r>
              <a:rPr lang="ja-JP" altLang="en-US"/>
              <a:t>月の「ほっと</a:t>
            </a:r>
            <a:r>
              <a:rPr lang="en-US" altLang="ja-JP" dirty="0"/>
              <a:t>café Rding</a:t>
            </a:r>
            <a:r>
              <a:rPr lang="ja-JP" altLang="en-US"/>
              <a:t>（リーディング）」では無いかと思われる。その後九州中心に広がり、</a:t>
            </a:r>
            <a:r>
              <a:rPr lang="en-US" altLang="ja-JP" dirty="0"/>
              <a:t>2020</a:t>
            </a:r>
            <a:r>
              <a:rPr lang="ja-JP" altLang="en-US"/>
              <a:t>年の上記シンポジウム段階では九州内の全ての県にある模様。）</a:t>
            </a:r>
            <a:endParaRPr lang="en-US" altLang="ja-JP" dirty="0"/>
          </a:p>
          <a:p>
            <a:pPr marL="0" indent="0">
              <a:buNone/>
            </a:pPr>
            <a:endParaRPr lang="en-US" altLang="ja-JP" dirty="0"/>
          </a:p>
        </p:txBody>
      </p:sp>
    </p:spTree>
    <p:extLst>
      <p:ext uri="{BB962C8B-B14F-4D97-AF65-F5344CB8AC3E}">
        <p14:creationId xmlns:p14="http://schemas.microsoft.com/office/powerpoint/2010/main" val="1540833575"/>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難病カフェとは（</a:t>
            </a:r>
            <a:r>
              <a:rPr lang="en-US" altLang="ja-JP" sz="5400" dirty="0">
                <a:latin typeface="Meiryo UI" panose="020B0604030504040204" pitchFamily="50" charset="-128"/>
                <a:ea typeface="Meiryo UI" panose="020B0604030504040204" pitchFamily="50" charset="-128"/>
              </a:rPr>
              <a:t>4</a:t>
            </a:r>
            <a:r>
              <a:rPr lang="ja-JP" altLang="en-US" sz="5400">
                <a:latin typeface="Meiryo UI" panose="020B0604030504040204" pitchFamily="50" charset="-128"/>
                <a:ea typeface="Meiryo UI" panose="020B0604030504040204" pitchFamily="50" charset="-128"/>
              </a:rPr>
              <a:t>）</a:t>
            </a:r>
          </a:p>
        </p:txBody>
      </p:sp>
      <p:sp>
        <p:nvSpPr>
          <p:cNvPr id="7" name="スライド番号プレースホルダー 5">
            <a:extLst>
              <a:ext uri="{FF2B5EF4-FFF2-40B4-BE49-F238E27FC236}">
                <a16:creationId xmlns:a16="http://schemas.microsoft.com/office/drawing/2014/main" id="{4ECDE54D-4BD2-4764-A36A-8487DB61E7A6}"/>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13</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DE1CF7D8-D7C0-45E4-0167-73204EBC9F36}"/>
              </a:ext>
            </a:extLst>
          </p:cNvPr>
          <p:cNvSpPr>
            <a:spLocks noGrp="1"/>
          </p:cNvSpPr>
          <p:nvPr>
            <p:ph idx="1"/>
          </p:nvPr>
        </p:nvSpPr>
        <p:spPr/>
        <p:txBody>
          <a:bodyPr>
            <a:normAutofit fontScale="92500" lnSpcReduction="10000"/>
          </a:bodyPr>
          <a:lstStyle/>
          <a:p>
            <a:pPr marL="0" indent="0">
              <a:buNone/>
            </a:pPr>
            <a:r>
              <a:rPr lang="ja-JP" altLang="en-US"/>
              <a:t>なお、九州からはじまったとされる、「難病カフェ」はやがて広がりを見せ、</a:t>
            </a:r>
            <a:r>
              <a:rPr lang="en-US" altLang="ja-JP" dirty="0"/>
              <a:t>2020</a:t>
            </a:r>
            <a:r>
              <a:rPr lang="ja-JP" altLang="en-US"/>
              <a:t>年段階で、九州各県に加え、山形県、茨城県、東京都、千葉県、大阪府、徳島県などにあったようです。</a:t>
            </a:r>
            <a:endParaRPr lang="en-US" altLang="ja-JP" dirty="0"/>
          </a:p>
          <a:p>
            <a:pPr marL="0" indent="0">
              <a:buNone/>
            </a:pPr>
            <a:endParaRPr lang="en-US" altLang="ja-JP" dirty="0"/>
          </a:p>
          <a:p>
            <a:pPr marL="0" indent="0">
              <a:buNone/>
            </a:pPr>
            <a:r>
              <a:rPr lang="ja-JP" altLang="en-US"/>
              <a:t>「難病カフェ」であるが、それぞれがそれぞれのスタンスや立ち位置で運営しているが（「カフェ」と銘打つが、場所はカフェに限らないのは前述の通り。難病というもののとらえ方も様々なのも特徴）、難病者がゆるいつながりを求めて、とくに若い難病者にとって居場所となるよう作られています。</a:t>
            </a:r>
            <a:endParaRPr lang="en-US" altLang="ja-JP" dirty="0"/>
          </a:p>
          <a:p>
            <a:pPr marL="0" indent="0">
              <a:buNone/>
            </a:pPr>
            <a:endParaRPr lang="en-US" altLang="ja-JP" dirty="0"/>
          </a:p>
          <a:p>
            <a:pPr marL="0" indent="0">
              <a:buNone/>
            </a:pPr>
            <a:r>
              <a:rPr lang="ja-JP" altLang="en-US"/>
              <a:t>共通するのは、常設カフェでは無く、定期・不定期開催で、場所を借りての「カフェ」であること。難病者のための居場所であること。</a:t>
            </a:r>
            <a:endParaRPr lang="en-US" altLang="ja-JP" dirty="0"/>
          </a:p>
        </p:txBody>
      </p:sp>
    </p:spTree>
    <p:extLst>
      <p:ext uri="{BB962C8B-B14F-4D97-AF65-F5344CB8AC3E}">
        <p14:creationId xmlns:p14="http://schemas.microsoft.com/office/powerpoint/2010/main" val="4265540416"/>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難病カフェとは（</a:t>
            </a:r>
            <a:r>
              <a:rPr lang="en-US" altLang="ja-JP" sz="5400" dirty="0">
                <a:latin typeface="Meiryo UI" panose="020B0604030504040204" pitchFamily="50" charset="-128"/>
                <a:ea typeface="Meiryo UI" panose="020B0604030504040204" pitchFamily="50" charset="-128"/>
              </a:rPr>
              <a:t>5</a:t>
            </a:r>
            <a:r>
              <a:rPr lang="ja-JP" altLang="en-US" sz="5400">
                <a:latin typeface="Meiryo UI" panose="020B0604030504040204" pitchFamily="50" charset="-128"/>
                <a:ea typeface="Meiryo UI" panose="020B0604030504040204" pitchFamily="50" charset="-128"/>
              </a:rPr>
              <a:t>）</a:t>
            </a:r>
          </a:p>
        </p:txBody>
      </p:sp>
      <p:sp>
        <p:nvSpPr>
          <p:cNvPr id="7" name="スライド番号プレースホルダー 5">
            <a:extLst>
              <a:ext uri="{FF2B5EF4-FFF2-40B4-BE49-F238E27FC236}">
                <a16:creationId xmlns:a16="http://schemas.microsoft.com/office/drawing/2014/main" id="{4ECDE54D-4BD2-4764-A36A-8487DB61E7A6}"/>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14</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DE1CF7D8-D7C0-45E4-0167-73204EBC9F36}"/>
              </a:ext>
            </a:extLst>
          </p:cNvPr>
          <p:cNvSpPr>
            <a:spLocks noGrp="1"/>
          </p:cNvSpPr>
          <p:nvPr>
            <p:ph idx="1"/>
          </p:nvPr>
        </p:nvSpPr>
        <p:spPr/>
        <p:txBody>
          <a:bodyPr>
            <a:normAutofit/>
          </a:bodyPr>
          <a:lstStyle/>
          <a:p>
            <a:pPr marL="0" indent="0">
              <a:buNone/>
            </a:pPr>
            <a:r>
              <a:rPr lang="ja-JP" altLang="en-US"/>
              <a:t>既存の患者会（福井県にも「福井県難病友の会」をはじめ各種団体が存在）とは何が違うのか。</a:t>
            </a:r>
            <a:endParaRPr lang="en-US" altLang="ja-JP" dirty="0"/>
          </a:p>
          <a:p>
            <a:pPr marL="0" indent="0">
              <a:buNone/>
            </a:pPr>
            <a:endParaRPr lang="en-US" altLang="ja-JP" dirty="0"/>
          </a:p>
          <a:p>
            <a:pPr>
              <a:buFont typeface="Wingdings" panose="05000000000000000000" pitchFamily="2" charset="2"/>
              <a:buChar char="p"/>
            </a:pPr>
            <a:r>
              <a:rPr lang="ja-JP" altLang="en-US"/>
              <a:t>病名を問わない（自分が難病と思えば難病である：ただしある程度はツッコまれる覚悟で）、病名別でもない</a:t>
            </a:r>
            <a:endParaRPr lang="en-US" altLang="ja-JP" dirty="0"/>
          </a:p>
          <a:p>
            <a:pPr>
              <a:buFont typeface="Wingdings" panose="05000000000000000000" pitchFamily="2" charset="2"/>
              <a:buChar char="p"/>
            </a:pPr>
            <a:r>
              <a:rPr lang="ja-JP" altLang="en-US"/>
              <a:t>若い人が中心（既存の患者会は格式ばったところがあり、これは若い人が苦手とするところである）</a:t>
            </a:r>
            <a:endParaRPr lang="en-US" altLang="ja-JP" dirty="0"/>
          </a:p>
          <a:p>
            <a:pPr>
              <a:buFont typeface="Wingdings" panose="05000000000000000000" pitchFamily="2" charset="2"/>
              <a:buChar char="p"/>
            </a:pPr>
            <a:r>
              <a:rPr lang="ja-JP" altLang="en-US"/>
              <a:t>ゆるいつながり（既存の患者会はどうしても「会」のイメージに縛られる）</a:t>
            </a:r>
            <a:endParaRPr lang="en-US" altLang="ja-JP" dirty="0"/>
          </a:p>
          <a:p>
            <a:pPr>
              <a:buFont typeface="Wingdings" panose="05000000000000000000" pitchFamily="2" charset="2"/>
              <a:buChar char="p"/>
            </a:pPr>
            <a:r>
              <a:rPr lang="ja-JP" altLang="en-US"/>
              <a:t>オンライン開催など、柔軟性がある（難しいところもありますが）</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Tree>
    <p:extLst>
      <p:ext uri="{BB962C8B-B14F-4D97-AF65-F5344CB8AC3E}">
        <p14:creationId xmlns:p14="http://schemas.microsoft.com/office/powerpoint/2010/main" val="2076160219"/>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F2FB0B-15EC-453B-BC9B-69AD35DDCEA3}"/>
              </a:ext>
            </a:extLst>
          </p:cNvPr>
          <p:cNvSpPr>
            <a:spLocks noGrp="1"/>
          </p:cNvSpPr>
          <p:nvPr>
            <p:ph type="ctrTitle"/>
          </p:nvPr>
        </p:nvSpPr>
        <p:spPr/>
        <p:txBody>
          <a:bodyPr rtlCol="0">
            <a:normAutofit/>
          </a:bodyPr>
          <a:lstStyle/>
          <a:p>
            <a:pPr rtl="0"/>
            <a:r>
              <a:rPr lang="ja-JP" altLang="en-US" b="1" cap="all" spc="400">
                <a:solidFill>
                  <a:schemeClr val="bg1"/>
                </a:solidFill>
                <a:latin typeface="Meiryo UI" panose="020B0604030504040204" pitchFamily="50" charset="-128"/>
                <a:ea typeface="Meiryo UI" panose="020B0604030504040204" pitchFamily="50" charset="-128"/>
              </a:rPr>
              <a:t>トピック </a:t>
            </a:r>
            <a:r>
              <a:rPr lang="en-US" altLang="ja-JP" b="1" cap="all" spc="400" dirty="0">
                <a:solidFill>
                  <a:schemeClr val="bg1"/>
                </a:solidFill>
                <a:latin typeface="Meiryo UI" panose="020B0604030504040204" pitchFamily="50" charset="-128"/>
                <a:ea typeface="Meiryo UI" panose="020B0604030504040204" pitchFamily="50" charset="-128"/>
              </a:rPr>
              <a:t>2</a:t>
            </a:r>
            <a:r>
              <a:rPr lang="ja-JP" altLang="en-US" b="1" cap="all" spc="400">
                <a:solidFill>
                  <a:schemeClr val="bg1"/>
                </a:solidFill>
                <a:latin typeface="Meiryo UI" panose="020B0604030504040204" pitchFamily="50" charset="-128"/>
                <a:ea typeface="Meiryo UI" panose="020B0604030504040204" pitchFamily="50" charset="-128"/>
              </a:rPr>
              <a:t>　発起人</a:t>
            </a:r>
            <a:br>
              <a:rPr lang="en-US" altLang="ja-JP" b="1" cap="all" spc="400" dirty="0">
                <a:solidFill>
                  <a:schemeClr val="bg1"/>
                </a:solidFill>
                <a:latin typeface="Meiryo UI" panose="020B0604030504040204" pitchFamily="50" charset="-128"/>
                <a:ea typeface="Meiryo UI" panose="020B0604030504040204" pitchFamily="50" charset="-128"/>
              </a:rPr>
            </a:br>
            <a:r>
              <a:rPr lang="ja-JP" altLang="en-US" b="1" cap="all" spc="400">
                <a:solidFill>
                  <a:schemeClr val="bg1"/>
                </a:solidFill>
                <a:latin typeface="Meiryo UI" panose="020B0604030504040204" pitchFamily="50" charset="-128"/>
                <a:ea typeface="Meiryo UI" panose="020B0604030504040204" pitchFamily="50" charset="-128"/>
              </a:rPr>
              <a:t>　森下の自己紹介</a:t>
            </a:r>
            <a:endParaRPr lang="ja-JP" altLang="en-US">
              <a:latin typeface="Meiryo UI" panose="020B0604030504040204" pitchFamily="50" charset="-128"/>
              <a:ea typeface="Meiryo UI" panose="020B0604030504040204" pitchFamily="50" charset="-128"/>
            </a:endParaRPr>
          </a:p>
        </p:txBody>
      </p:sp>
      <p:sp>
        <p:nvSpPr>
          <p:cNvPr id="3" name="サブタイトル 2">
            <a:extLst>
              <a:ext uri="{FF2B5EF4-FFF2-40B4-BE49-F238E27FC236}">
                <a16:creationId xmlns:a16="http://schemas.microsoft.com/office/drawing/2014/main" id="{05408798-0DB3-46BF-880E-7BB904D700F6}"/>
              </a:ext>
            </a:extLst>
          </p:cNvPr>
          <p:cNvSpPr>
            <a:spLocks noGrp="1"/>
          </p:cNvSpPr>
          <p:nvPr>
            <p:ph type="subTitle" idx="1"/>
          </p:nvPr>
        </p:nvSpPr>
        <p:spPr/>
        <p:txBody>
          <a:bodyPr rtlCol="0">
            <a:normAutofit/>
          </a:bodyPr>
          <a:lstStyle/>
          <a:p>
            <a:pPr rtl="0"/>
            <a:r>
              <a:rPr lang="ja-JP" altLang="en-US" sz="2800">
                <a:solidFill>
                  <a:schemeClr val="bg1"/>
                </a:solidFill>
                <a:latin typeface="Meiryo UI" panose="020B0604030504040204" pitchFamily="50" charset="-128"/>
                <a:ea typeface="Meiryo UI" panose="020B0604030504040204" pitchFamily="50" charset="-128"/>
              </a:rPr>
              <a:t>そもそも、おまえは誰なのかと</a:t>
            </a:r>
            <a:endParaRPr lang="ja-JP" altLang="en-US" sz="28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23901722"/>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自己紹介（１）</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16</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a:xfrm>
            <a:off x="838200" y="1825625"/>
            <a:ext cx="7146851" cy="4351338"/>
          </a:xfrm>
        </p:spPr>
        <p:txBody>
          <a:bodyPr>
            <a:normAutofit/>
          </a:bodyPr>
          <a:lstStyle/>
          <a:p>
            <a:pPr marL="0" indent="0">
              <a:buNone/>
            </a:pPr>
            <a:r>
              <a:rPr lang="ja-JP" altLang="en-US"/>
              <a:t>森下　裕輝（もりした　ゆうき）と申します。</a:t>
            </a:r>
            <a:endParaRPr lang="en-US" altLang="ja-JP" dirty="0"/>
          </a:p>
          <a:p>
            <a:pPr marL="0" indent="0">
              <a:buNone/>
            </a:pPr>
            <a:endParaRPr lang="en-US" altLang="ja-JP" dirty="0"/>
          </a:p>
          <a:p>
            <a:pPr marL="0" indent="0">
              <a:buNone/>
            </a:pPr>
            <a:r>
              <a:rPr lang="ja-JP" altLang="en-US"/>
              <a:t>難病としては</a:t>
            </a:r>
            <a:r>
              <a:rPr lang="en-US" altLang="ja-JP" dirty="0"/>
              <a:t>5</a:t>
            </a:r>
            <a:r>
              <a:rPr lang="ja-JP" altLang="en-US"/>
              <a:t>つ（指定難病として、「下垂体前葉機能低下症」「下垂体性ＡＤＨ分泌異常症」、重症者基準満たさず未登録のものとして「肺胞低換気症候群」。）（障害者総合支援法の難病として、「汎発性特発性骨増殖症」）（一般的な難病として「線維筋痛症」）を持っています。</a:t>
            </a:r>
            <a:endParaRPr lang="en-US" altLang="ja-JP" dirty="0"/>
          </a:p>
        </p:txBody>
      </p:sp>
      <p:pic>
        <p:nvPicPr>
          <p:cNvPr id="5" name="図 4">
            <a:extLst>
              <a:ext uri="{FF2B5EF4-FFF2-40B4-BE49-F238E27FC236}">
                <a16:creationId xmlns:a16="http://schemas.microsoft.com/office/drawing/2014/main" id="{8D066D40-EEEC-D275-AA09-E863CBEA19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09979" y="1825625"/>
            <a:ext cx="2517027" cy="3494493"/>
          </a:xfrm>
          <a:prstGeom prst="rect">
            <a:avLst/>
          </a:prstGeom>
        </p:spPr>
      </p:pic>
    </p:spTree>
    <p:extLst>
      <p:ext uri="{BB962C8B-B14F-4D97-AF65-F5344CB8AC3E}">
        <p14:creationId xmlns:p14="http://schemas.microsoft.com/office/powerpoint/2010/main" val="1989772946"/>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自己紹介（</a:t>
            </a:r>
            <a:r>
              <a:rPr lang="en-US" altLang="ja-JP" sz="5400" dirty="0">
                <a:latin typeface="Meiryo UI" panose="020B0604030504040204" pitchFamily="50" charset="-128"/>
                <a:ea typeface="Meiryo UI" panose="020B0604030504040204" pitchFamily="50" charset="-128"/>
              </a:rPr>
              <a:t>2</a:t>
            </a:r>
            <a:r>
              <a:rPr lang="ja-JP" altLang="en-US" sz="5400">
                <a:latin typeface="Meiryo UI" panose="020B0604030504040204" pitchFamily="50" charset="-128"/>
                <a:ea typeface="Meiryo UI" panose="020B0604030504040204" pitchFamily="50" charset="-128"/>
              </a:rPr>
              <a:t>）</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17</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a:xfrm>
            <a:off x="838200" y="1825625"/>
            <a:ext cx="7146851" cy="4351338"/>
          </a:xfrm>
        </p:spPr>
        <p:txBody>
          <a:bodyPr>
            <a:normAutofit lnSpcReduction="10000"/>
          </a:bodyPr>
          <a:lstStyle/>
          <a:p>
            <a:pPr marL="0" indent="0">
              <a:buNone/>
            </a:pPr>
            <a:r>
              <a:rPr lang="ja-JP" altLang="en-US"/>
              <a:t>趣味は旅行と資格取得とコンピュータと・・・とやたらと多趣味。</a:t>
            </a:r>
            <a:endParaRPr lang="en-US" altLang="ja-JP" dirty="0"/>
          </a:p>
          <a:p>
            <a:pPr marL="0" indent="0">
              <a:buNone/>
            </a:pPr>
            <a:endParaRPr lang="en-US" altLang="ja-JP" dirty="0"/>
          </a:p>
          <a:p>
            <a:pPr marL="0" indent="0">
              <a:buNone/>
            </a:pPr>
            <a:r>
              <a:rPr lang="ja-JP" altLang="en-US"/>
              <a:t>資格は情報処理安全確保支援士、</a:t>
            </a:r>
            <a:r>
              <a:rPr lang="en-US" altLang="ja-JP" dirty="0"/>
              <a:t>2</a:t>
            </a:r>
            <a:r>
              <a:rPr lang="ja-JP" altLang="en-US"/>
              <a:t>級ファイナンシャル・プランニング技能士や、総合旅行業務取扱管理者試験合格、（薬の）登録販売者試験合格、などなど。</a:t>
            </a:r>
            <a:endParaRPr lang="en-US" altLang="ja-JP" dirty="0"/>
          </a:p>
          <a:p>
            <a:pPr marL="0" indent="0">
              <a:buNone/>
            </a:pPr>
            <a:endParaRPr lang="en-US" altLang="ja-JP" dirty="0"/>
          </a:p>
          <a:p>
            <a:pPr marL="0" indent="0">
              <a:buNone/>
            </a:pPr>
            <a:r>
              <a:rPr lang="ja-JP" altLang="en-US"/>
              <a:t>カフェ運営では他にピアカウンセラー（民間資格で日本心理療法協会）などが役立ちそう。</a:t>
            </a:r>
            <a:endParaRPr lang="en-US" altLang="ja-JP" dirty="0"/>
          </a:p>
        </p:txBody>
      </p:sp>
      <p:pic>
        <p:nvPicPr>
          <p:cNvPr id="5" name="図 4">
            <a:extLst>
              <a:ext uri="{FF2B5EF4-FFF2-40B4-BE49-F238E27FC236}">
                <a16:creationId xmlns:a16="http://schemas.microsoft.com/office/drawing/2014/main" id="{8D066D40-EEEC-D275-AA09-E863CBEA19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09979" y="1825625"/>
            <a:ext cx="2517027" cy="3494493"/>
          </a:xfrm>
          <a:prstGeom prst="rect">
            <a:avLst/>
          </a:prstGeom>
        </p:spPr>
      </p:pic>
    </p:spTree>
    <p:extLst>
      <p:ext uri="{BB962C8B-B14F-4D97-AF65-F5344CB8AC3E}">
        <p14:creationId xmlns:p14="http://schemas.microsoft.com/office/powerpoint/2010/main" val="1233476372"/>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自己紹介（</a:t>
            </a:r>
            <a:r>
              <a:rPr lang="en-US" altLang="ja-JP" sz="5400" dirty="0">
                <a:latin typeface="Meiryo UI" panose="020B0604030504040204" pitchFamily="50" charset="-128"/>
                <a:ea typeface="Meiryo UI" panose="020B0604030504040204" pitchFamily="50" charset="-128"/>
              </a:rPr>
              <a:t>3</a:t>
            </a:r>
            <a:r>
              <a:rPr lang="ja-JP" altLang="en-US" sz="5400">
                <a:latin typeface="Meiryo UI" panose="020B0604030504040204" pitchFamily="50" charset="-128"/>
                <a:ea typeface="Meiryo UI" panose="020B0604030504040204" pitchFamily="50" charset="-128"/>
              </a:rPr>
              <a:t>）</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18</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a:xfrm>
            <a:off x="838200" y="1825625"/>
            <a:ext cx="7146851" cy="4351338"/>
          </a:xfrm>
        </p:spPr>
        <p:txBody>
          <a:bodyPr>
            <a:normAutofit lnSpcReduction="10000"/>
          </a:bodyPr>
          <a:lstStyle/>
          <a:p>
            <a:pPr marL="0" indent="0">
              <a:buNone/>
            </a:pPr>
            <a:r>
              <a:rPr lang="ja-JP" altLang="en-US"/>
              <a:t>とりあえず、フットワークは（体重に反比例して）軽いので、必要であれば全国飛び回ってます、難病やら障害（身体障害</a:t>
            </a:r>
            <a:r>
              <a:rPr lang="en-US" altLang="ja-JP" dirty="0"/>
              <a:t>3</a:t>
            </a:r>
            <a:r>
              <a:rPr lang="ja-JP" altLang="en-US"/>
              <a:t>級です、一応）やら抱えながら。（昔のオフライン時代の難病カフェもいくつか経験。）</a:t>
            </a:r>
            <a:br>
              <a:rPr lang="en-US" altLang="ja-JP" dirty="0"/>
            </a:br>
            <a:br>
              <a:rPr lang="en-US" altLang="ja-JP" dirty="0"/>
            </a:br>
            <a:r>
              <a:rPr lang="ja-JP" altLang="en-US"/>
              <a:t>とにかく、明るく行動的な難病患者を目指してます。</a:t>
            </a:r>
            <a:endParaRPr lang="en-US" altLang="ja-JP" dirty="0"/>
          </a:p>
          <a:p>
            <a:pPr marL="0" indent="0">
              <a:buNone/>
            </a:pPr>
            <a:endParaRPr lang="en-US" altLang="ja-JP" dirty="0"/>
          </a:p>
          <a:p>
            <a:pPr marL="0" indent="0">
              <a:buNone/>
            </a:pPr>
            <a:r>
              <a:rPr lang="ja-JP" altLang="en-US"/>
              <a:t>今回の難病カフェも、とあるきっかけに触発されて、とりあえず動き出した感じ。（もちろんやるからには、ちゃんとやります。）</a:t>
            </a:r>
            <a:endParaRPr lang="en-US" altLang="ja-JP" dirty="0"/>
          </a:p>
        </p:txBody>
      </p:sp>
      <p:pic>
        <p:nvPicPr>
          <p:cNvPr id="5" name="図 4">
            <a:extLst>
              <a:ext uri="{FF2B5EF4-FFF2-40B4-BE49-F238E27FC236}">
                <a16:creationId xmlns:a16="http://schemas.microsoft.com/office/drawing/2014/main" id="{8D066D40-EEEC-D275-AA09-E863CBEA19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09979" y="1825625"/>
            <a:ext cx="2517027" cy="3494493"/>
          </a:xfrm>
          <a:prstGeom prst="rect">
            <a:avLst/>
          </a:prstGeom>
        </p:spPr>
      </p:pic>
    </p:spTree>
    <p:extLst>
      <p:ext uri="{BB962C8B-B14F-4D97-AF65-F5344CB8AC3E}">
        <p14:creationId xmlns:p14="http://schemas.microsoft.com/office/powerpoint/2010/main" val="418365260"/>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F2FB0B-15EC-453B-BC9B-69AD35DDCEA3}"/>
              </a:ext>
            </a:extLst>
          </p:cNvPr>
          <p:cNvSpPr>
            <a:spLocks noGrp="1"/>
          </p:cNvSpPr>
          <p:nvPr>
            <p:ph type="ctrTitle"/>
          </p:nvPr>
        </p:nvSpPr>
        <p:spPr/>
        <p:txBody>
          <a:bodyPr rtlCol="0">
            <a:normAutofit/>
          </a:bodyPr>
          <a:lstStyle/>
          <a:p>
            <a:pPr rtl="0"/>
            <a:r>
              <a:rPr lang="ja-JP" altLang="en-US" b="1" cap="all" spc="400">
                <a:solidFill>
                  <a:schemeClr val="bg1"/>
                </a:solidFill>
                <a:latin typeface="Meiryo UI" panose="020B0604030504040204" pitchFamily="50" charset="-128"/>
                <a:ea typeface="Meiryo UI" panose="020B0604030504040204" pitchFamily="50" charset="-128"/>
              </a:rPr>
              <a:t>トピック </a:t>
            </a:r>
            <a:r>
              <a:rPr lang="en-US" altLang="ja-JP" b="1" cap="all" spc="400" dirty="0">
                <a:solidFill>
                  <a:schemeClr val="bg1"/>
                </a:solidFill>
                <a:latin typeface="Meiryo UI" panose="020B0604030504040204" pitchFamily="50" charset="-128"/>
                <a:ea typeface="Meiryo UI" panose="020B0604030504040204" pitchFamily="50" charset="-128"/>
              </a:rPr>
              <a:t>3</a:t>
            </a:r>
            <a:r>
              <a:rPr lang="ja-JP" altLang="en-US" b="1" cap="all" spc="400">
                <a:solidFill>
                  <a:schemeClr val="bg1"/>
                </a:solidFill>
                <a:latin typeface="Meiryo UI" panose="020B0604030504040204" pitchFamily="50" charset="-128"/>
                <a:ea typeface="Meiryo UI" panose="020B0604030504040204" pitchFamily="50" charset="-128"/>
              </a:rPr>
              <a:t>　全国の難病カフェを取り巻く環境</a:t>
            </a:r>
            <a:endParaRPr lang="ja-JP" altLang="en-US">
              <a:latin typeface="Meiryo UI" panose="020B0604030504040204" pitchFamily="50" charset="-128"/>
              <a:ea typeface="Meiryo UI" panose="020B0604030504040204" pitchFamily="50" charset="-128"/>
            </a:endParaRPr>
          </a:p>
        </p:txBody>
      </p:sp>
      <p:sp>
        <p:nvSpPr>
          <p:cNvPr id="3" name="サブタイトル 2">
            <a:extLst>
              <a:ext uri="{FF2B5EF4-FFF2-40B4-BE49-F238E27FC236}">
                <a16:creationId xmlns:a16="http://schemas.microsoft.com/office/drawing/2014/main" id="{05408798-0DB3-46BF-880E-7BB904D700F6}"/>
              </a:ext>
            </a:extLst>
          </p:cNvPr>
          <p:cNvSpPr>
            <a:spLocks noGrp="1"/>
          </p:cNvSpPr>
          <p:nvPr>
            <p:ph type="subTitle" idx="1"/>
          </p:nvPr>
        </p:nvSpPr>
        <p:spPr/>
        <p:txBody>
          <a:bodyPr rtlCol="0">
            <a:normAutofit/>
          </a:bodyPr>
          <a:lstStyle/>
          <a:p>
            <a:pPr rtl="0"/>
            <a:r>
              <a:rPr lang="ja-JP" altLang="en-US" sz="2800">
                <a:solidFill>
                  <a:schemeClr val="bg1"/>
                </a:solidFill>
                <a:latin typeface="Meiryo UI" panose="020B0604030504040204" pitchFamily="50" charset="-128"/>
                <a:ea typeface="Meiryo UI" panose="020B0604030504040204" pitchFamily="50" charset="-128"/>
              </a:rPr>
              <a:t>そもそも、全国的に、「難病カフェ」ってどうなの？</a:t>
            </a:r>
            <a:endParaRPr lang="ja-JP" altLang="en-US" sz="28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20517214"/>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en-US" altLang="ja-JP" smtClean="0">
                <a:latin typeface="Meiryo UI" panose="020B0604030504040204" pitchFamily="50" charset="-128"/>
                <a:ea typeface="Meiryo UI" panose="020B0604030504040204" pitchFamily="50" charset="-128"/>
              </a:rPr>
              <a:pPr/>
              <a:t>2</a:t>
            </a:fld>
            <a:endParaRPr lang="ja-JP" altLang="en-US">
              <a:latin typeface="Meiryo UI" panose="020B0604030504040204" pitchFamily="50" charset="-128"/>
              <a:ea typeface="Meiryo UI" panose="020B0604030504040204" pitchFamily="50" charset="-128"/>
            </a:endParaRPr>
          </a:p>
        </p:txBody>
      </p:sp>
      <p:sp>
        <p:nvSpPr>
          <p:cNvPr id="8" name="フッター プレースホルダー 7">
            <a:extLst>
              <a:ext uri="{FF2B5EF4-FFF2-40B4-BE49-F238E27FC236}">
                <a16:creationId xmlns:a16="http://schemas.microsoft.com/office/drawing/2014/main" id="{AEEDFC2F-FF0A-4EC9-A0BB-0AA2B1E6BA4A}"/>
              </a:ext>
            </a:extLst>
          </p:cNvPr>
          <p:cNvSpPr>
            <a:spLocks noGrp="1"/>
          </p:cNvSpPr>
          <p:nvPr>
            <p:ph type="ftr" sz="quarter" idx="11"/>
          </p:nvPr>
        </p:nvSpPr>
        <p:spPr>
          <a:xfrm rot="16200000">
            <a:off x="-604413" y="1882754"/>
            <a:ext cx="2895580" cy="370014"/>
          </a:xfrm>
        </p:spPr>
        <p:txBody>
          <a:bodyPr rtlCol="0"/>
          <a:lstStyle/>
          <a:p>
            <a:pPr rtl="0"/>
            <a:r>
              <a:rPr lang="ja-JP" altLang="en-US">
                <a:latin typeface="Meiryo UI" panose="020B0604030504040204" pitchFamily="50" charset="-128"/>
                <a:ea typeface="Meiryo UI" panose="020B0604030504040204" pitchFamily="50" charset="-128"/>
              </a:rPr>
              <a:t>福井でも「難病カフェ」を実現したい！！</a:t>
            </a:r>
          </a:p>
        </p:txBody>
      </p:sp>
      <p:sp>
        <p:nvSpPr>
          <p:cNvPr id="3" name="タイトル 2">
            <a:extLst>
              <a:ext uri="{FF2B5EF4-FFF2-40B4-BE49-F238E27FC236}">
                <a16:creationId xmlns:a16="http://schemas.microsoft.com/office/drawing/2014/main" id="{1DDBBC93-70DF-4E4E-98E3-08124185AB18}"/>
              </a:ext>
            </a:extLst>
          </p:cNvPr>
          <p:cNvSpPr>
            <a:spLocks noGrp="1"/>
          </p:cNvSpPr>
          <p:nvPr>
            <p:ph type="title"/>
          </p:nvPr>
        </p:nvSpPr>
        <p:spPr/>
        <p:txBody>
          <a:bodyPr rtlCol="0"/>
          <a:lstStyle/>
          <a:p>
            <a:pPr rtl="0"/>
            <a:r>
              <a:rPr lang="ja-JP" altLang="en-US" b="1" cap="all" spc="400">
                <a:solidFill>
                  <a:schemeClr val="bg1"/>
                </a:solidFill>
                <a:latin typeface="Meiryo UI" panose="020B0604030504040204" pitchFamily="50" charset="-128"/>
                <a:ea typeface="Meiryo UI" panose="020B0604030504040204" pitchFamily="50" charset="-128"/>
              </a:rPr>
              <a:t>トピック</a:t>
            </a:r>
            <a:endParaRPr lang="ja-JP" altLang="en-US">
              <a:latin typeface="Meiryo UI" panose="020B0604030504040204" pitchFamily="50" charset="-128"/>
              <a:ea typeface="Meiryo UI" panose="020B0604030504040204" pitchFamily="50" charset="-128"/>
            </a:endParaRPr>
          </a:p>
        </p:txBody>
      </p:sp>
      <p:sp>
        <p:nvSpPr>
          <p:cNvPr id="4" name="テキスト プレースホルダー 3">
            <a:extLst>
              <a:ext uri="{FF2B5EF4-FFF2-40B4-BE49-F238E27FC236}">
                <a16:creationId xmlns:a16="http://schemas.microsoft.com/office/drawing/2014/main" id="{65DE74E9-AA78-46C1-845A-0B72FA8AF35E}"/>
              </a:ext>
            </a:extLst>
          </p:cNvPr>
          <p:cNvSpPr>
            <a:spLocks noGrp="1"/>
          </p:cNvSpPr>
          <p:nvPr>
            <p:ph type="body" sz="quarter" idx="13"/>
          </p:nvPr>
        </p:nvSpPr>
        <p:spPr>
          <a:xfrm>
            <a:off x="4886960" y="3127248"/>
            <a:ext cx="6149848" cy="3118104"/>
          </a:xfrm>
        </p:spPr>
        <p:txBody>
          <a:bodyPr rtlCol="0">
            <a:normAutofit/>
          </a:bodyPr>
          <a:lstStyle/>
          <a:p>
            <a:pPr algn="r" rtl="0"/>
            <a:r>
              <a:rPr lang="ja-JP" altLang="en-US" sz="2000">
                <a:solidFill>
                  <a:schemeClr val="bg1"/>
                </a:solidFill>
                <a:latin typeface="Meiryo UI" panose="020B0604030504040204" pitchFamily="50" charset="-128"/>
                <a:ea typeface="Meiryo UI" panose="020B0604030504040204" pitchFamily="50" charset="-128"/>
              </a:rPr>
              <a:t>トピック </a:t>
            </a:r>
            <a:r>
              <a:rPr lang="en-US" altLang="ja-JP" sz="2000" dirty="0">
                <a:solidFill>
                  <a:schemeClr val="bg1"/>
                </a:solidFill>
                <a:latin typeface="Meiryo UI" panose="020B0604030504040204" pitchFamily="50" charset="-128"/>
                <a:ea typeface="Meiryo UI" panose="020B0604030504040204" pitchFamily="50" charset="-128"/>
              </a:rPr>
              <a:t>1</a:t>
            </a:r>
            <a:r>
              <a:rPr lang="ja-JP" altLang="en-US" sz="2000">
                <a:solidFill>
                  <a:schemeClr val="bg1"/>
                </a:solidFill>
                <a:latin typeface="Meiryo UI" panose="020B0604030504040204" pitchFamily="50" charset="-128"/>
                <a:ea typeface="Meiryo UI" panose="020B0604030504040204" pitchFamily="50" charset="-128"/>
              </a:rPr>
              <a:t>　難病カフェとは何か？</a:t>
            </a:r>
            <a:endParaRPr lang="en-US" altLang="ja-JP" sz="2000" dirty="0">
              <a:solidFill>
                <a:schemeClr val="bg1"/>
              </a:solidFill>
              <a:latin typeface="Meiryo UI" panose="020B0604030504040204" pitchFamily="50" charset="-128"/>
              <a:ea typeface="Meiryo UI" panose="020B0604030504040204" pitchFamily="50" charset="-128"/>
            </a:endParaRPr>
          </a:p>
          <a:p>
            <a:pPr algn="r" rtl="0"/>
            <a:r>
              <a:rPr lang="ja-JP" altLang="en-US" sz="2000">
                <a:solidFill>
                  <a:schemeClr val="bg1"/>
                </a:solidFill>
                <a:latin typeface="Meiryo UI" panose="020B0604030504040204" pitchFamily="50" charset="-128"/>
                <a:ea typeface="Meiryo UI" panose="020B0604030504040204" pitchFamily="50" charset="-128"/>
              </a:rPr>
              <a:t>トピック </a:t>
            </a:r>
            <a:r>
              <a:rPr lang="en-US" altLang="ja-JP" sz="2000" dirty="0">
                <a:solidFill>
                  <a:schemeClr val="bg1"/>
                </a:solidFill>
                <a:latin typeface="Meiryo UI" panose="020B0604030504040204" pitchFamily="50" charset="-128"/>
                <a:ea typeface="Meiryo UI" panose="020B0604030504040204" pitchFamily="50" charset="-128"/>
              </a:rPr>
              <a:t>2</a:t>
            </a:r>
            <a:r>
              <a:rPr lang="ja-JP" altLang="en-US" sz="2000">
                <a:solidFill>
                  <a:schemeClr val="bg1"/>
                </a:solidFill>
                <a:latin typeface="Meiryo UI" panose="020B0604030504040204" pitchFamily="50" charset="-128"/>
                <a:ea typeface="Meiryo UI" panose="020B0604030504040204" pitchFamily="50" charset="-128"/>
              </a:rPr>
              <a:t>　発起人、森下の自己紹介</a:t>
            </a:r>
          </a:p>
          <a:p>
            <a:pPr algn="r" rtl="0"/>
            <a:r>
              <a:rPr lang="ja-JP" altLang="en-US" sz="2000">
                <a:solidFill>
                  <a:schemeClr val="bg1"/>
                </a:solidFill>
                <a:latin typeface="Meiryo UI" panose="020B0604030504040204" pitchFamily="50" charset="-128"/>
                <a:ea typeface="Meiryo UI" panose="020B0604030504040204" pitchFamily="50" charset="-128"/>
              </a:rPr>
              <a:t>トピック </a:t>
            </a:r>
            <a:r>
              <a:rPr lang="en-US" altLang="ja-JP" sz="2000" dirty="0">
                <a:solidFill>
                  <a:schemeClr val="bg1"/>
                </a:solidFill>
                <a:latin typeface="Meiryo UI" panose="020B0604030504040204" pitchFamily="50" charset="-128"/>
                <a:ea typeface="Meiryo UI" panose="020B0604030504040204" pitchFamily="50" charset="-128"/>
              </a:rPr>
              <a:t>3</a:t>
            </a:r>
            <a:r>
              <a:rPr lang="ja-JP" altLang="en-US" sz="2000">
                <a:solidFill>
                  <a:schemeClr val="bg1"/>
                </a:solidFill>
                <a:latin typeface="Meiryo UI" panose="020B0604030504040204" pitchFamily="50" charset="-128"/>
                <a:ea typeface="Meiryo UI" panose="020B0604030504040204" pitchFamily="50" charset="-128"/>
              </a:rPr>
              <a:t>　全国の難病カフェを取り巻く環境　</a:t>
            </a:r>
          </a:p>
          <a:p>
            <a:pPr algn="r" rtl="0"/>
            <a:r>
              <a:rPr lang="ja-JP" altLang="en-US" sz="2000">
                <a:solidFill>
                  <a:schemeClr val="bg1"/>
                </a:solidFill>
                <a:latin typeface="Meiryo UI" panose="020B0604030504040204" pitchFamily="50" charset="-128"/>
                <a:ea typeface="Meiryo UI" panose="020B0604030504040204" pitchFamily="50" charset="-128"/>
              </a:rPr>
              <a:t>トピック </a:t>
            </a:r>
            <a:r>
              <a:rPr lang="en-US" altLang="ja-JP" sz="2000" dirty="0">
                <a:solidFill>
                  <a:schemeClr val="bg1"/>
                </a:solidFill>
                <a:latin typeface="Meiryo UI" panose="020B0604030504040204" pitchFamily="50" charset="-128"/>
                <a:ea typeface="Meiryo UI" panose="020B0604030504040204" pitchFamily="50" charset="-128"/>
              </a:rPr>
              <a:t>4</a:t>
            </a:r>
            <a:r>
              <a:rPr lang="ja-JP" altLang="en-US" sz="2000">
                <a:solidFill>
                  <a:schemeClr val="bg1"/>
                </a:solidFill>
                <a:latin typeface="Meiryo UI" panose="020B0604030504040204" pitchFamily="50" charset="-128"/>
                <a:ea typeface="Meiryo UI" panose="020B0604030504040204" pitchFamily="50" charset="-128"/>
              </a:rPr>
              <a:t>　福井で難病カフェが実現できないか？</a:t>
            </a:r>
            <a:endParaRPr lang="en-US" altLang="ja-JP" sz="2000" dirty="0">
              <a:solidFill>
                <a:schemeClr val="bg1"/>
              </a:solidFill>
              <a:latin typeface="Meiryo UI" panose="020B0604030504040204" pitchFamily="50" charset="-128"/>
              <a:ea typeface="Meiryo UI" panose="020B0604030504040204" pitchFamily="50" charset="-128"/>
            </a:endParaRPr>
          </a:p>
          <a:p>
            <a:pPr algn="r" rtl="0"/>
            <a:r>
              <a:rPr lang="ja-JP" altLang="en-US" sz="2000">
                <a:solidFill>
                  <a:schemeClr val="bg1"/>
                </a:solidFill>
                <a:latin typeface="Meiryo UI" panose="020B0604030504040204" pitchFamily="50" charset="-128"/>
                <a:ea typeface="Meiryo UI" panose="020B0604030504040204" pitchFamily="50" charset="-128"/>
              </a:rPr>
              <a:t>トピック</a:t>
            </a:r>
            <a:r>
              <a:rPr lang="en-US" altLang="ja-JP" sz="2000" dirty="0">
                <a:solidFill>
                  <a:schemeClr val="bg1"/>
                </a:solidFill>
                <a:latin typeface="Meiryo UI" panose="020B0604030504040204" pitchFamily="50" charset="-128"/>
                <a:ea typeface="Meiryo UI" panose="020B0604030504040204" pitchFamily="50" charset="-128"/>
              </a:rPr>
              <a:t>5</a:t>
            </a:r>
            <a:r>
              <a:rPr lang="ja-JP" altLang="en-US" sz="2000">
                <a:solidFill>
                  <a:schemeClr val="bg1"/>
                </a:solidFill>
                <a:latin typeface="Meiryo UI" panose="020B0604030504040204" pitchFamily="50" charset="-128"/>
                <a:ea typeface="Meiryo UI" panose="020B0604030504040204" pitchFamily="50" charset="-128"/>
              </a:rPr>
              <a:t>　福井で難病カフェ実現するにあたっての予定</a:t>
            </a:r>
            <a:endParaRPr lang="en-US" altLang="ja-JP" sz="2000" dirty="0">
              <a:solidFill>
                <a:schemeClr val="bg1"/>
              </a:solidFill>
              <a:latin typeface="Meiryo UI" panose="020B0604030504040204" pitchFamily="50" charset="-128"/>
              <a:ea typeface="Meiryo UI" panose="020B0604030504040204" pitchFamily="50" charset="-128"/>
            </a:endParaRPr>
          </a:p>
          <a:p>
            <a:pPr algn="r" rtl="0"/>
            <a:r>
              <a:rPr lang="ja-JP" altLang="en-US" sz="2000">
                <a:solidFill>
                  <a:schemeClr val="bg1"/>
                </a:solidFill>
                <a:latin typeface="Meiryo UI" panose="020B0604030504040204" pitchFamily="50" charset="-128"/>
                <a:ea typeface="Meiryo UI" panose="020B0604030504040204" pitchFamily="50" charset="-128"/>
              </a:rPr>
              <a:t>トピック</a:t>
            </a:r>
            <a:r>
              <a:rPr lang="en-US" altLang="ja-JP" sz="2000" dirty="0">
                <a:solidFill>
                  <a:schemeClr val="bg1"/>
                </a:solidFill>
                <a:latin typeface="Meiryo UI" panose="020B0604030504040204" pitchFamily="50" charset="-128"/>
                <a:ea typeface="Meiryo UI" panose="020B0604030504040204" pitchFamily="50" charset="-128"/>
              </a:rPr>
              <a:t>6</a:t>
            </a:r>
            <a:r>
              <a:rPr lang="ja-JP" altLang="en-US" sz="2000">
                <a:solidFill>
                  <a:schemeClr val="bg1"/>
                </a:solidFill>
                <a:latin typeface="Meiryo UI" panose="020B0604030504040204" pitchFamily="50" charset="-128"/>
                <a:ea typeface="Meiryo UI" panose="020B0604030504040204" pitchFamily="50" charset="-128"/>
              </a:rPr>
              <a:t>　やっぱり、福井でも「難病カフェ」を実現したい！！</a:t>
            </a:r>
          </a:p>
        </p:txBody>
      </p:sp>
      <p:pic>
        <p:nvPicPr>
          <p:cNvPr id="10" name="ドクターヘリ離陸">
            <a:hlinkClick r:id="" action="ppaction://media"/>
            <a:extLst>
              <a:ext uri="{FF2B5EF4-FFF2-40B4-BE49-F238E27FC236}">
                <a16:creationId xmlns:a16="http://schemas.microsoft.com/office/drawing/2014/main" id="{0E8AEE2F-27F6-D66A-6710-16A262DEBF65}"/>
              </a:ext>
              <a:ext uri="{C183D7F6-B498-43B3-948B-1728B52AA6E4}">
                <adec:decorative xmlns:adec="http://schemas.microsoft.com/office/drawing/2017/decorative" val="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342136" y="1984248"/>
            <a:ext cx="4064000" cy="2286000"/>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613598062"/>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4082">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extLst>
    <p:ext uri="{E180D4A7-C9FB-4DFB-919C-405C955672EB}">
      <p14:showEvtLst xmlns:p14="http://schemas.microsoft.com/office/powerpoint/2010/main">
        <p14:playEvt time="12924" objId="10"/>
        <p14:stopEvt time="63005" objId="10"/>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難病カフェを取り巻く環境（</a:t>
            </a:r>
            <a:r>
              <a:rPr lang="en-US" altLang="ja-JP" sz="5400" dirty="0">
                <a:latin typeface="Meiryo UI" panose="020B0604030504040204" pitchFamily="50" charset="-128"/>
                <a:ea typeface="Meiryo UI" panose="020B0604030504040204" pitchFamily="50" charset="-128"/>
              </a:rPr>
              <a:t>1</a:t>
            </a:r>
            <a:r>
              <a:rPr lang="ja-JP" altLang="en-US" sz="5400">
                <a:latin typeface="Meiryo UI" panose="020B0604030504040204" pitchFamily="50" charset="-128"/>
                <a:ea typeface="Meiryo UI" panose="020B0604030504040204" pitchFamily="50" charset="-128"/>
              </a:rPr>
              <a:t>）</a:t>
            </a:r>
          </a:p>
        </p:txBody>
      </p:sp>
      <p:sp>
        <p:nvSpPr>
          <p:cNvPr id="7" name="スライド番号プレースホルダー 5">
            <a:extLst>
              <a:ext uri="{FF2B5EF4-FFF2-40B4-BE49-F238E27FC236}">
                <a16:creationId xmlns:a16="http://schemas.microsoft.com/office/drawing/2014/main" id="{4ECDE54D-4BD2-4764-A36A-8487DB61E7A6}"/>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20</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DE1CF7D8-D7C0-45E4-0167-73204EBC9F36}"/>
              </a:ext>
            </a:extLst>
          </p:cNvPr>
          <p:cNvSpPr>
            <a:spLocks noGrp="1"/>
          </p:cNvSpPr>
          <p:nvPr>
            <p:ph idx="1"/>
          </p:nvPr>
        </p:nvSpPr>
        <p:spPr/>
        <p:txBody>
          <a:bodyPr>
            <a:normAutofit/>
          </a:bodyPr>
          <a:lstStyle/>
          <a:p>
            <a:pPr marL="0" indent="0">
              <a:buNone/>
            </a:pPr>
            <a:r>
              <a:rPr lang="ja-JP" altLang="en-US"/>
              <a:t>令和</a:t>
            </a:r>
            <a:r>
              <a:rPr lang="en-US" altLang="ja-JP" dirty="0"/>
              <a:t>4</a:t>
            </a:r>
            <a:r>
              <a:rPr lang="ja-JP" altLang="en-US"/>
              <a:t>年</a:t>
            </a:r>
            <a:r>
              <a:rPr lang="en-US" altLang="ja-JP" dirty="0"/>
              <a:t>4</a:t>
            </a:r>
            <a:r>
              <a:rPr lang="ja-JP" altLang="en-US"/>
              <a:t>月現在で、難病カフェの存在が確認できたのは、下の都道府県。</a:t>
            </a:r>
            <a:endParaRPr lang="en-US" altLang="ja-JP" dirty="0"/>
          </a:p>
          <a:p>
            <a:pPr marL="0" indent="0">
              <a:buNone/>
            </a:pPr>
            <a:r>
              <a:rPr lang="ja-JP" altLang="en-US"/>
              <a:t>（ただ、新型コロナウイルス感染症の影響で、無期限活動停止や、ネットでのカフェ開催になっているところも多いですが。）</a:t>
            </a:r>
            <a:endParaRPr lang="en-US" altLang="ja-JP" dirty="0"/>
          </a:p>
          <a:p>
            <a:pPr marL="0" indent="0">
              <a:buNone/>
            </a:pPr>
            <a:r>
              <a:rPr lang="ja-JP" altLang="en-US"/>
              <a:t>（令和</a:t>
            </a:r>
            <a:r>
              <a:rPr lang="en-US" altLang="ja-JP" dirty="0"/>
              <a:t>4</a:t>
            </a:r>
            <a:r>
              <a:rPr lang="ja-JP" altLang="en-US"/>
              <a:t>年</a:t>
            </a:r>
            <a:r>
              <a:rPr lang="en-US" altLang="ja-JP" dirty="0"/>
              <a:t>4</a:t>
            </a:r>
            <a:r>
              <a:rPr lang="ja-JP" altLang="en-US"/>
              <a:t>月　森下独自調査：</a:t>
            </a:r>
            <a:endParaRPr lang="en-US" altLang="ja-JP" dirty="0"/>
          </a:p>
          <a:p>
            <a:pPr marL="0" indent="0">
              <a:buNone/>
            </a:pPr>
            <a:r>
              <a:rPr lang="ja-JP" altLang="en-US"/>
              <a:t>　　間違えてたらごめんなさい。）</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pic>
        <p:nvPicPr>
          <p:cNvPr id="8" name="図 7" descr="マップ&#10;&#10;自動的に生成された説明">
            <a:extLst>
              <a:ext uri="{FF2B5EF4-FFF2-40B4-BE49-F238E27FC236}">
                <a16:creationId xmlns:a16="http://schemas.microsoft.com/office/drawing/2014/main" id="{28510F5B-2BED-0609-D828-4C4529879FD3}"/>
              </a:ext>
            </a:extLst>
          </p:cNvPr>
          <p:cNvPicPr>
            <a:picLocks noChangeAspect="1"/>
          </p:cNvPicPr>
          <p:nvPr/>
        </p:nvPicPr>
        <p:blipFill>
          <a:blip r:embed="rId3"/>
          <a:stretch>
            <a:fillRect/>
          </a:stretch>
        </p:blipFill>
        <p:spPr>
          <a:xfrm>
            <a:off x="6609522" y="3269632"/>
            <a:ext cx="3104664" cy="3104664"/>
          </a:xfrm>
          <a:prstGeom prst="rect">
            <a:avLst/>
          </a:prstGeom>
        </p:spPr>
      </p:pic>
    </p:spTree>
    <p:extLst>
      <p:ext uri="{BB962C8B-B14F-4D97-AF65-F5344CB8AC3E}">
        <p14:creationId xmlns:p14="http://schemas.microsoft.com/office/powerpoint/2010/main" val="674486089"/>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難病カフェを取り巻く環境（</a:t>
            </a:r>
            <a:r>
              <a:rPr lang="en-US" altLang="ja-JP" sz="5400" dirty="0">
                <a:latin typeface="Meiryo UI" panose="020B0604030504040204" pitchFamily="50" charset="-128"/>
                <a:ea typeface="Meiryo UI" panose="020B0604030504040204" pitchFamily="50" charset="-128"/>
              </a:rPr>
              <a:t>2</a:t>
            </a:r>
            <a:r>
              <a:rPr lang="ja-JP" altLang="en-US" sz="5400">
                <a:latin typeface="Meiryo UI" panose="020B0604030504040204" pitchFamily="50" charset="-128"/>
                <a:ea typeface="Meiryo UI" panose="020B0604030504040204" pitchFamily="50" charset="-128"/>
              </a:rPr>
              <a:t>）</a:t>
            </a:r>
          </a:p>
        </p:txBody>
      </p:sp>
      <p:sp>
        <p:nvSpPr>
          <p:cNvPr id="7" name="スライド番号プレースホルダー 5">
            <a:extLst>
              <a:ext uri="{FF2B5EF4-FFF2-40B4-BE49-F238E27FC236}">
                <a16:creationId xmlns:a16="http://schemas.microsoft.com/office/drawing/2014/main" id="{4ECDE54D-4BD2-4764-A36A-8487DB61E7A6}"/>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21</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DE1CF7D8-D7C0-45E4-0167-73204EBC9F36}"/>
              </a:ext>
            </a:extLst>
          </p:cNvPr>
          <p:cNvSpPr>
            <a:spLocks noGrp="1"/>
          </p:cNvSpPr>
          <p:nvPr>
            <p:ph idx="1"/>
          </p:nvPr>
        </p:nvSpPr>
        <p:spPr/>
        <p:txBody>
          <a:bodyPr>
            <a:normAutofit/>
          </a:bodyPr>
          <a:lstStyle/>
          <a:p>
            <a:pPr marL="0" indent="0">
              <a:buNone/>
            </a:pPr>
            <a:r>
              <a:rPr lang="ja-JP" altLang="en-US"/>
              <a:t>ただ、先述の通り、現在、新型コロナウイルス感染症の影響（コロナ禍）で、難病カフェを中止したり、運営母体が解体してしまったり、といった流れがあるのも事実。</a:t>
            </a:r>
            <a:endParaRPr lang="en-US" altLang="ja-JP" dirty="0"/>
          </a:p>
          <a:p>
            <a:pPr marL="0" indent="0">
              <a:buNone/>
            </a:pPr>
            <a:r>
              <a:rPr lang="ja-JP" altLang="en-US"/>
              <a:t>特に、難病カフェは、財政基盤が脆弱というか、下手したら主催者持ちだしのみ、というところもあるので、そのあたりも難しいところ。</a:t>
            </a:r>
            <a:endParaRPr lang="en-US" altLang="ja-JP" dirty="0"/>
          </a:p>
          <a:p>
            <a:pPr marL="0" indent="0">
              <a:buNone/>
            </a:pPr>
            <a:r>
              <a:rPr lang="ja-JP" altLang="en-US"/>
              <a:t>でも、「難病カフェ」ならではのゆるさで、「オンライン開催」しているところがいくつかあるのも事実。</a:t>
            </a:r>
            <a:endParaRPr lang="en-US" altLang="ja-JP" dirty="0"/>
          </a:p>
          <a:p>
            <a:pPr marL="0" indent="0">
              <a:buNone/>
            </a:pPr>
            <a:r>
              <a:rPr lang="ja-JP" altLang="en-US"/>
              <a:t>で、福井では、「ハイブリッド型」として、「オンライン」「オフライン」両立していく方向性を探りたい。（オンライン開催部分は、福井県の人に限らず、全国から受け入れ予定。）</a:t>
            </a:r>
            <a:endParaRPr lang="en-US" altLang="ja-JP" dirty="0"/>
          </a:p>
        </p:txBody>
      </p:sp>
    </p:spTree>
    <p:extLst>
      <p:ext uri="{BB962C8B-B14F-4D97-AF65-F5344CB8AC3E}">
        <p14:creationId xmlns:p14="http://schemas.microsoft.com/office/powerpoint/2010/main" val="18708674"/>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難病カフェを取り巻く環境（</a:t>
            </a:r>
            <a:r>
              <a:rPr lang="en-US" altLang="ja-JP" sz="5400" dirty="0">
                <a:latin typeface="Meiryo UI" panose="020B0604030504040204" pitchFamily="50" charset="-128"/>
                <a:ea typeface="Meiryo UI" panose="020B0604030504040204" pitchFamily="50" charset="-128"/>
              </a:rPr>
              <a:t>3</a:t>
            </a:r>
            <a:r>
              <a:rPr lang="ja-JP" altLang="en-US" sz="5400">
                <a:latin typeface="Meiryo UI" panose="020B0604030504040204" pitchFamily="50" charset="-128"/>
                <a:ea typeface="Meiryo UI" panose="020B0604030504040204" pitchFamily="50" charset="-128"/>
              </a:rPr>
              <a:t>）</a:t>
            </a:r>
          </a:p>
        </p:txBody>
      </p:sp>
      <p:sp>
        <p:nvSpPr>
          <p:cNvPr id="7" name="スライド番号プレースホルダー 5">
            <a:extLst>
              <a:ext uri="{FF2B5EF4-FFF2-40B4-BE49-F238E27FC236}">
                <a16:creationId xmlns:a16="http://schemas.microsoft.com/office/drawing/2014/main" id="{4ECDE54D-4BD2-4764-A36A-8487DB61E7A6}"/>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22</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DE1CF7D8-D7C0-45E4-0167-73204EBC9F36}"/>
              </a:ext>
            </a:extLst>
          </p:cNvPr>
          <p:cNvSpPr>
            <a:spLocks noGrp="1"/>
          </p:cNvSpPr>
          <p:nvPr>
            <p:ph idx="1"/>
          </p:nvPr>
        </p:nvSpPr>
        <p:spPr>
          <a:xfrm>
            <a:off x="838201" y="1825625"/>
            <a:ext cx="10379148" cy="4351338"/>
          </a:xfrm>
        </p:spPr>
        <p:txBody>
          <a:bodyPr>
            <a:normAutofit/>
          </a:bodyPr>
          <a:lstStyle/>
          <a:p>
            <a:pPr marL="0" indent="0">
              <a:buNone/>
            </a:pPr>
            <a:r>
              <a:rPr lang="ja-JP" altLang="en-US"/>
              <a:t>難病カフェをひらく上で難しいのが、私たち難病患者、難病者は、どうしても（免疫抑制剤やステロイド剤などの服用などで）新型コロナウイルスはじめウイルス感染や細菌感染などに弱いこと。また、体調に関して日和見な部分があり、そのあたりも難しいところ。</a:t>
            </a:r>
            <a:endParaRPr lang="en-US" altLang="ja-JP" dirty="0"/>
          </a:p>
          <a:p>
            <a:pPr marL="0" indent="0">
              <a:buNone/>
            </a:pPr>
            <a:endParaRPr lang="en-US" altLang="ja-JP" dirty="0"/>
          </a:p>
          <a:p>
            <a:pPr marL="0" indent="0">
              <a:buNone/>
            </a:pPr>
            <a:r>
              <a:rPr lang="ja-JP" altLang="en-US"/>
              <a:t>なので、私もずっと、他の、福井県で難病カフェを開催してくださる人が現れるのを待ちながら（体調日和見なので、手を挙げるのが難しかった）、今日まで来ましたが、福井では残念ながら今のところないので、ついに手を挙げようかと。（他の協力者の募集を兼ねて。）</a:t>
            </a:r>
            <a:endParaRPr lang="en-US" altLang="ja-JP" dirty="0"/>
          </a:p>
          <a:p>
            <a:pPr marL="0" indent="0">
              <a:buNone/>
            </a:pPr>
            <a:endParaRPr lang="en-US" altLang="ja-JP" dirty="0"/>
          </a:p>
        </p:txBody>
      </p:sp>
    </p:spTree>
    <p:extLst>
      <p:ext uri="{BB962C8B-B14F-4D97-AF65-F5344CB8AC3E}">
        <p14:creationId xmlns:p14="http://schemas.microsoft.com/office/powerpoint/2010/main" val="1960699850"/>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F2FB0B-15EC-453B-BC9B-69AD35DDCEA3}"/>
              </a:ext>
            </a:extLst>
          </p:cNvPr>
          <p:cNvSpPr>
            <a:spLocks noGrp="1"/>
          </p:cNvSpPr>
          <p:nvPr>
            <p:ph type="ctrTitle"/>
          </p:nvPr>
        </p:nvSpPr>
        <p:spPr/>
        <p:txBody>
          <a:bodyPr rtlCol="0"/>
          <a:lstStyle/>
          <a:p>
            <a:pPr rtl="0"/>
            <a:r>
              <a:rPr lang="ja-JP" altLang="en-US" b="1" cap="all" spc="400">
                <a:solidFill>
                  <a:schemeClr val="bg1"/>
                </a:solidFill>
                <a:latin typeface="Meiryo UI" panose="020B0604030504040204" pitchFamily="50" charset="-128"/>
                <a:ea typeface="Meiryo UI" panose="020B0604030504040204" pitchFamily="50" charset="-128"/>
              </a:rPr>
              <a:t>トピック </a:t>
            </a:r>
            <a:r>
              <a:rPr lang="en-US" altLang="ja-JP" b="1" cap="all" spc="400" dirty="0">
                <a:solidFill>
                  <a:schemeClr val="bg1"/>
                </a:solidFill>
                <a:latin typeface="Meiryo UI" panose="020B0604030504040204" pitchFamily="50" charset="-128"/>
                <a:ea typeface="Meiryo UI" panose="020B0604030504040204" pitchFamily="50" charset="-128"/>
              </a:rPr>
              <a:t>4</a:t>
            </a:r>
            <a:r>
              <a:rPr lang="ja-JP" altLang="en-US" b="1" cap="all" spc="400">
                <a:solidFill>
                  <a:schemeClr val="bg1"/>
                </a:solidFill>
                <a:latin typeface="Meiryo UI" panose="020B0604030504040204" pitchFamily="50" charset="-128"/>
                <a:ea typeface="Meiryo UI" panose="020B0604030504040204" pitchFamily="50" charset="-128"/>
              </a:rPr>
              <a:t>　福井で</a:t>
            </a:r>
            <a:br>
              <a:rPr lang="en-US" altLang="ja-JP" b="1" cap="all" spc="400" dirty="0">
                <a:solidFill>
                  <a:schemeClr val="bg1"/>
                </a:solidFill>
                <a:latin typeface="Meiryo UI" panose="020B0604030504040204" pitchFamily="50" charset="-128"/>
                <a:ea typeface="Meiryo UI" panose="020B0604030504040204" pitchFamily="50" charset="-128"/>
              </a:rPr>
            </a:br>
            <a:r>
              <a:rPr lang="ja-JP" altLang="en-US" b="1" cap="all" spc="400">
                <a:solidFill>
                  <a:schemeClr val="bg1"/>
                </a:solidFill>
                <a:latin typeface="Meiryo UI" panose="020B0604030504040204" pitchFamily="50" charset="-128"/>
                <a:ea typeface="Meiryo UI" panose="020B0604030504040204" pitchFamily="50" charset="-128"/>
              </a:rPr>
              <a:t>難病カフェができないか？</a:t>
            </a:r>
            <a:endParaRPr lang="ja-JP" altLang="en-US">
              <a:latin typeface="Meiryo UI" panose="020B0604030504040204" pitchFamily="50" charset="-128"/>
              <a:ea typeface="Meiryo UI" panose="020B0604030504040204" pitchFamily="50" charset="-128"/>
            </a:endParaRPr>
          </a:p>
        </p:txBody>
      </p:sp>
      <p:sp>
        <p:nvSpPr>
          <p:cNvPr id="3" name="サブタイトル 2">
            <a:extLst>
              <a:ext uri="{FF2B5EF4-FFF2-40B4-BE49-F238E27FC236}">
                <a16:creationId xmlns:a16="http://schemas.microsoft.com/office/drawing/2014/main" id="{05408798-0DB3-46BF-880E-7BB904D700F6}"/>
              </a:ext>
            </a:extLst>
          </p:cNvPr>
          <p:cNvSpPr>
            <a:spLocks noGrp="1"/>
          </p:cNvSpPr>
          <p:nvPr>
            <p:ph type="subTitle" idx="1"/>
          </p:nvPr>
        </p:nvSpPr>
        <p:spPr/>
        <p:txBody>
          <a:bodyPr rtlCol="0">
            <a:normAutofit/>
          </a:bodyPr>
          <a:lstStyle/>
          <a:p>
            <a:pPr rtl="0"/>
            <a:r>
              <a:rPr lang="ja-JP" altLang="en-US" sz="2800">
                <a:solidFill>
                  <a:schemeClr val="bg1"/>
                </a:solidFill>
                <a:latin typeface="Meiryo UI" panose="020B0604030504040204" pitchFamily="50" charset="-128"/>
                <a:ea typeface="Meiryo UI" panose="020B0604030504040204" pitchFamily="50" charset="-128"/>
              </a:rPr>
              <a:t>そもそも、福井でやるとして、どうするのよ？</a:t>
            </a:r>
            <a:endParaRPr lang="ja-JP" altLang="en-US" sz="28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1696283"/>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福井で難病カフェは（１）</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24</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p:txBody>
          <a:bodyPr>
            <a:normAutofit lnSpcReduction="10000"/>
          </a:bodyPr>
          <a:lstStyle/>
          <a:p>
            <a:pPr marL="0" indent="0">
              <a:buNone/>
            </a:pPr>
            <a:r>
              <a:rPr lang="ja-JP" altLang="en-US"/>
              <a:t>福井で難病カフェを実施するにあたり、次のような課題が考えられます。</a:t>
            </a:r>
            <a:endParaRPr lang="en-US" altLang="ja-JP" dirty="0"/>
          </a:p>
          <a:p>
            <a:pPr>
              <a:buFont typeface="Wingdings" panose="05000000000000000000" pitchFamily="2" charset="2"/>
              <a:buChar char="p"/>
            </a:pPr>
            <a:r>
              <a:rPr lang="ja-JP" altLang="en-US"/>
              <a:t>場所をどうするのか（意外と駅周辺で借り切れる、バリアフリーな会議室やカフェ、レンタルスペース等は少ない）</a:t>
            </a:r>
            <a:endParaRPr lang="en-US" altLang="ja-JP" dirty="0"/>
          </a:p>
          <a:p>
            <a:pPr>
              <a:buFont typeface="Wingdings" panose="05000000000000000000" pitchFamily="2" charset="2"/>
              <a:buChar char="p"/>
            </a:pPr>
            <a:r>
              <a:rPr lang="ja-JP" altLang="en-US"/>
              <a:t>費用をどうするのか（さすがに私個人の自腹では、いくらお腹が大きいとはいえ多すぎます）</a:t>
            </a:r>
            <a:endParaRPr lang="en-US" altLang="ja-JP" dirty="0"/>
          </a:p>
          <a:p>
            <a:pPr>
              <a:buFont typeface="Wingdings" panose="05000000000000000000" pitchFamily="2" charset="2"/>
              <a:buChar char="p"/>
            </a:pPr>
            <a:r>
              <a:rPr lang="ja-JP" altLang="en-US"/>
              <a:t>宣伝をどうするのか（費用とも関わってきますが、どうやって難病者に情報を届けるのか）</a:t>
            </a:r>
            <a:endParaRPr lang="en-US" altLang="ja-JP" dirty="0"/>
          </a:p>
          <a:p>
            <a:pPr>
              <a:buFont typeface="Wingdings" panose="05000000000000000000" pitchFamily="2" charset="2"/>
              <a:buChar char="p"/>
            </a:pPr>
            <a:r>
              <a:rPr lang="ja-JP" altLang="en-US"/>
              <a:t>協力者をどうするのか（いくら元演劇部の私でも一人何役もはできません）</a:t>
            </a:r>
            <a:endParaRPr lang="en-US" altLang="ja-JP" dirty="0"/>
          </a:p>
          <a:p>
            <a:pPr>
              <a:buFont typeface="Wingdings" panose="05000000000000000000" pitchFamily="2" charset="2"/>
              <a:buChar char="p"/>
            </a:pPr>
            <a:r>
              <a:rPr lang="ja-JP" altLang="en-US"/>
              <a:t>その他、いろいろな課題解決が必要。</a:t>
            </a:r>
            <a:endParaRPr lang="en-US" altLang="ja-JP" dirty="0"/>
          </a:p>
        </p:txBody>
      </p:sp>
    </p:spTree>
    <p:extLst>
      <p:ext uri="{BB962C8B-B14F-4D97-AF65-F5344CB8AC3E}">
        <p14:creationId xmlns:p14="http://schemas.microsoft.com/office/powerpoint/2010/main" val="2548867808"/>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福井で難病カフェは（</a:t>
            </a:r>
            <a:r>
              <a:rPr lang="en-US" altLang="ja-JP" sz="5400" dirty="0">
                <a:latin typeface="Meiryo UI" panose="020B0604030504040204" pitchFamily="50" charset="-128"/>
                <a:ea typeface="Meiryo UI" panose="020B0604030504040204" pitchFamily="50" charset="-128"/>
              </a:rPr>
              <a:t>2</a:t>
            </a:r>
            <a:r>
              <a:rPr lang="ja-JP" altLang="en-US" sz="5400">
                <a:latin typeface="Meiryo UI" panose="020B0604030504040204" pitchFamily="50" charset="-128"/>
                <a:ea typeface="Meiryo UI" panose="020B0604030504040204" pitchFamily="50" charset="-128"/>
              </a:rPr>
              <a:t>）</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25</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a:xfrm>
            <a:off x="838200" y="1825625"/>
            <a:ext cx="10515600" cy="893231"/>
          </a:xfrm>
        </p:spPr>
        <p:txBody>
          <a:bodyPr>
            <a:normAutofit/>
          </a:bodyPr>
          <a:lstStyle/>
          <a:p>
            <a:pPr marL="0" indent="0">
              <a:buNone/>
            </a:pPr>
            <a:r>
              <a:rPr lang="ja-JP" altLang="en-US"/>
              <a:t>でも、出来れば福井で難病カフェがやりたい！最初はオンライン開催ででも、ハイブリッド型ででもいいので、</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6" name="コンテンツ プレースホルダー 2">
            <a:extLst>
              <a:ext uri="{FF2B5EF4-FFF2-40B4-BE49-F238E27FC236}">
                <a16:creationId xmlns:a16="http://schemas.microsoft.com/office/drawing/2014/main" id="{A362987A-69A9-BCFF-55A1-F9ECAEEB71C4}"/>
              </a:ext>
            </a:extLst>
          </p:cNvPr>
          <p:cNvSpPr txBox="1">
            <a:spLocks/>
          </p:cNvSpPr>
          <p:nvPr/>
        </p:nvSpPr>
        <p:spPr>
          <a:xfrm>
            <a:off x="838200" y="3292419"/>
            <a:ext cx="10515600" cy="2770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福井県内で難病カフェがやりたい！（オンライン開催なら、他県の方も入ってきますが、福井県の方優先で、でも全国規模で！）</a:t>
            </a: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r>
              <a:rPr lang="ja-JP" altLang="en-US"/>
              <a:t>そのために、どうしたらいいか。</a:t>
            </a:r>
            <a:endParaRPr lang="en-US" altLang="ja-JP" dirty="0"/>
          </a:p>
          <a:p>
            <a:pPr marL="0" indent="0">
              <a:buFont typeface="Arial" panose="020B0604020202020204" pitchFamily="34" charset="0"/>
              <a:buNone/>
            </a:pPr>
            <a:endParaRPr lang="en-US" altLang="ja-JP" dirty="0"/>
          </a:p>
        </p:txBody>
      </p:sp>
      <p:sp>
        <p:nvSpPr>
          <p:cNvPr id="7" name="正方形/長方形 6">
            <a:extLst>
              <a:ext uri="{FF2B5EF4-FFF2-40B4-BE49-F238E27FC236}">
                <a16:creationId xmlns:a16="http://schemas.microsoft.com/office/drawing/2014/main" id="{7FAAECE8-2A60-233B-A88C-20D23C46F2FB}"/>
              </a:ext>
            </a:extLst>
          </p:cNvPr>
          <p:cNvSpPr/>
          <p:nvPr/>
        </p:nvSpPr>
        <p:spPr>
          <a:xfrm>
            <a:off x="1027043" y="2704707"/>
            <a:ext cx="5098775" cy="400110"/>
          </a:xfrm>
          <a:prstGeom prst="rect">
            <a:avLst/>
          </a:prstGeom>
          <a:noFill/>
        </p:spPr>
        <p:txBody>
          <a:bodyPr wrap="square" lIns="91440" tIns="45720" rIns="91440" bIns="45720">
            <a:spAutoFit/>
          </a:bodyPr>
          <a:lstStyle/>
          <a:p>
            <a:pPr algn="ctr"/>
            <a:r>
              <a:rPr lang="ja-JP" altLang="en-US" sz="2000" b="1" cap="none" spc="50">
                <a:ln w="0"/>
                <a:solidFill>
                  <a:schemeClr val="bg2"/>
                </a:solidFill>
                <a:effectLst>
                  <a:innerShdw blurRad="63500" dist="50800" dir="13500000">
                    <a:srgbClr val="000000">
                      <a:alpha val="50000"/>
                    </a:srgbClr>
                  </a:innerShdw>
                </a:effectLst>
              </a:rPr>
              <a:t>（こそっと）石川県に行くんじゃ無くて、</a:t>
            </a:r>
          </a:p>
        </p:txBody>
      </p:sp>
      <p:pic>
        <p:nvPicPr>
          <p:cNvPr id="8" name="図 7" descr="駅のホームに停まっている電車&#10;&#10;自動的に生成された説明">
            <a:extLst>
              <a:ext uri="{FF2B5EF4-FFF2-40B4-BE49-F238E27FC236}">
                <a16:creationId xmlns:a16="http://schemas.microsoft.com/office/drawing/2014/main" id="{CBA5D9CE-C462-CC39-AC1E-327E8F80E69B}"/>
              </a:ext>
            </a:extLst>
          </p:cNvPr>
          <p:cNvPicPr>
            <a:picLocks noChangeAspect="1"/>
          </p:cNvPicPr>
          <p:nvPr/>
        </p:nvPicPr>
        <p:blipFill>
          <a:blip r:embed="rId4"/>
          <a:stretch>
            <a:fillRect/>
          </a:stretch>
        </p:blipFill>
        <p:spPr>
          <a:xfrm>
            <a:off x="6125818" y="2540762"/>
            <a:ext cx="1012420" cy="759315"/>
          </a:xfrm>
          <a:prstGeom prst="rect">
            <a:avLst/>
          </a:prstGeom>
        </p:spPr>
      </p:pic>
    </p:spTree>
    <p:custDataLst>
      <p:tags r:id="rId1"/>
    </p:custDataLst>
    <p:extLst>
      <p:ext uri="{BB962C8B-B14F-4D97-AF65-F5344CB8AC3E}">
        <p14:creationId xmlns:p14="http://schemas.microsoft.com/office/powerpoint/2010/main" val="995173570"/>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F2FB0B-15EC-453B-BC9B-69AD35DDCEA3}"/>
              </a:ext>
            </a:extLst>
          </p:cNvPr>
          <p:cNvSpPr>
            <a:spLocks noGrp="1"/>
          </p:cNvSpPr>
          <p:nvPr>
            <p:ph type="ctrTitle"/>
          </p:nvPr>
        </p:nvSpPr>
        <p:spPr/>
        <p:txBody>
          <a:bodyPr rtlCol="0">
            <a:normAutofit fontScale="90000"/>
          </a:bodyPr>
          <a:lstStyle/>
          <a:p>
            <a:pPr rtl="0"/>
            <a:r>
              <a:rPr lang="ja-JP" altLang="en-US" b="1" cap="all" spc="400">
                <a:solidFill>
                  <a:schemeClr val="bg1"/>
                </a:solidFill>
                <a:latin typeface="Meiryo UI" panose="020B0604030504040204" pitchFamily="50" charset="-128"/>
                <a:ea typeface="Meiryo UI" panose="020B0604030504040204" pitchFamily="50" charset="-128"/>
              </a:rPr>
              <a:t>トピック </a:t>
            </a:r>
            <a:r>
              <a:rPr lang="en-US" altLang="ja-JP" b="1" cap="all" spc="400" dirty="0">
                <a:solidFill>
                  <a:schemeClr val="bg1"/>
                </a:solidFill>
                <a:latin typeface="Meiryo UI" panose="020B0604030504040204" pitchFamily="50" charset="-128"/>
                <a:ea typeface="Meiryo UI" panose="020B0604030504040204" pitchFamily="50" charset="-128"/>
              </a:rPr>
              <a:t>5</a:t>
            </a:r>
            <a:r>
              <a:rPr lang="ja-JP" altLang="en-US" b="1" cap="all" spc="400">
                <a:solidFill>
                  <a:schemeClr val="bg1"/>
                </a:solidFill>
                <a:latin typeface="Meiryo UI" panose="020B0604030504040204" pitchFamily="50" charset="-128"/>
                <a:ea typeface="Meiryo UI" panose="020B0604030504040204" pitchFamily="50" charset="-128"/>
              </a:rPr>
              <a:t>　福井で</a:t>
            </a:r>
            <a:br>
              <a:rPr lang="en-US" altLang="ja-JP" b="1" cap="all" spc="400" dirty="0">
                <a:solidFill>
                  <a:schemeClr val="bg1"/>
                </a:solidFill>
                <a:latin typeface="Meiryo UI" panose="020B0604030504040204" pitchFamily="50" charset="-128"/>
                <a:ea typeface="Meiryo UI" panose="020B0604030504040204" pitchFamily="50" charset="-128"/>
              </a:rPr>
            </a:br>
            <a:r>
              <a:rPr lang="ja-JP" altLang="en-US" b="1" cap="all" spc="400">
                <a:solidFill>
                  <a:schemeClr val="bg1"/>
                </a:solidFill>
                <a:latin typeface="Meiryo UI" panose="020B0604030504040204" pitchFamily="50" charset="-128"/>
                <a:ea typeface="Meiryo UI" panose="020B0604030504040204" pitchFamily="50" charset="-128"/>
              </a:rPr>
              <a:t>難病カフェ実現するにあたって</a:t>
            </a:r>
            <a:br>
              <a:rPr lang="en-US" altLang="ja-JP" b="1" cap="all" spc="400" dirty="0">
                <a:solidFill>
                  <a:schemeClr val="bg1"/>
                </a:solidFill>
                <a:latin typeface="Meiryo UI" panose="020B0604030504040204" pitchFamily="50" charset="-128"/>
                <a:ea typeface="Meiryo UI" panose="020B0604030504040204" pitchFamily="50" charset="-128"/>
              </a:rPr>
            </a:br>
            <a:r>
              <a:rPr lang="ja-JP" altLang="en-US" b="1" cap="all" spc="400">
                <a:solidFill>
                  <a:schemeClr val="bg1"/>
                </a:solidFill>
                <a:latin typeface="Meiryo UI" panose="020B0604030504040204" pitchFamily="50" charset="-128"/>
                <a:ea typeface="Meiryo UI" panose="020B0604030504040204" pitchFamily="50" charset="-128"/>
              </a:rPr>
              <a:t>の予定</a:t>
            </a:r>
            <a:endParaRPr lang="ja-JP" altLang="en-US">
              <a:latin typeface="Meiryo UI" panose="020B0604030504040204" pitchFamily="50" charset="-128"/>
              <a:ea typeface="Meiryo UI" panose="020B0604030504040204" pitchFamily="50" charset="-128"/>
            </a:endParaRPr>
          </a:p>
        </p:txBody>
      </p:sp>
      <p:sp>
        <p:nvSpPr>
          <p:cNvPr id="3" name="サブタイトル 2">
            <a:extLst>
              <a:ext uri="{FF2B5EF4-FFF2-40B4-BE49-F238E27FC236}">
                <a16:creationId xmlns:a16="http://schemas.microsoft.com/office/drawing/2014/main" id="{05408798-0DB3-46BF-880E-7BB904D700F6}"/>
              </a:ext>
            </a:extLst>
          </p:cNvPr>
          <p:cNvSpPr>
            <a:spLocks noGrp="1"/>
          </p:cNvSpPr>
          <p:nvPr>
            <p:ph type="subTitle" idx="1"/>
          </p:nvPr>
        </p:nvSpPr>
        <p:spPr/>
        <p:txBody>
          <a:bodyPr rtlCol="0">
            <a:normAutofit/>
          </a:bodyPr>
          <a:lstStyle/>
          <a:p>
            <a:pPr rtl="0"/>
            <a:r>
              <a:rPr lang="ja-JP" altLang="en-US" sz="2800">
                <a:solidFill>
                  <a:schemeClr val="bg1"/>
                </a:solidFill>
                <a:latin typeface="Meiryo UI" panose="020B0604030504040204" pitchFamily="50" charset="-128"/>
                <a:ea typeface="Meiryo UI" panose="020B0604030504040204" pitchFamily="50" charset="-128"/>
              </a:rPr>
              <a:t>そもそも、どういうスケジュールや計画でやるつもりなのよ？</a:t>
            </a:r>
            <a:endParaRPr lang="ja-JP" altLang="en-US" sz="28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51530238"/>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福井で難病カフェ、の計画（１）</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27</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p:txBody>
          <a:bodyPr>
            <a:normAutofit/>
          </a:bodyPr>
          <a:lstStyle/>
          <a:p>
            <a:pPr marL="0" indent="0">
              <a:buNone/>
            </a:pPr>
            <a:r>
              <a:rPr lang="ja-JP" altLang="en-US"/>
              <a:t>福井で難病カフェを実施するにあたり、今のところ次の予定を考えています。</a:t>
            </a:r>
            <a:endParaRPr lang="en-US" altLang="ja-JP" dirty="0"/>
          </a:p>
          <a:p>
            <a:pPr>
              <a:buFont typeface="Wingdings" panose="05000000000000000000" pitchFamily="2" charset="2"/>
              <a:buChar char="l"/>
            </a:pPr>
            <a:r>
              <a:rPr lang="ja-JP" altLang="en-US"/>
              <a:t>名称：</a:t>
            </a:r>
            <a:r>
              <a:rPr lang="en-US" altLang="ja-JP" dirty="0"/>
              <a:t>291</a:t>
            </a:r>
            <a:r>
              <a:rPr lang="ja-JP" altLang="en-US"/>
              <a:t>難病カフェ（仮称）</a:t>
            </a:r>
            <a:endParaRPr lang="en-US" altLang="ja-JP" dirty="0"/>
          </a:p>
          <a:p>
            <a:pPr>
              <a:buFont typeface="Wingdings" panose="05000000000000000000" pitchFamily="2" charset="2"/>
              <a:buChar char="l"/>
            </a:pPr>
            <a:r>
              <a:rPr lang="ja-JP" altLang="en-US"/>
              <a:t>ドメイン：</a:t>
            </a:r>
            <a:r>
              <a:rPr lang="en-US" altLang="ja-JP" dirty="0">
                <a:hlinkClick r:id="rId3"/>
              </a:rPr>
              <a:t>https://www.291nanbyo.cafe/</a:t>
            </a:r>
            <a:r>
              <a:rPr lang="ja-JP" altLang="en-US"/>
              <a:t>　（気が早く取得済）</a:t>
            </a:r>
            <a:endParaRPr lang="en-US" altLang="ja-JP" dirty="0"/>
          </a:p>
          <a:p>
            <a:pPr>
              <a:buFont typeface="Wingdings" panose="05000000000000000000" pitchFamily="2" charset="2"/>
              <a:buChar char="l"/>
            </a:pPr>
            <a:r>
              <a:rPr lang="ja-JP" altLang="en-US"/>
              <a:t>実施主体：個人、任意団体、又は権利能力なき社団</a:t>
            </a:r>
            <a:br>
              <a:rPr lang="en-US" altLang="ja-JP" dirty="0"/>
            </a:br>
            <a:r>
              <a:rPr lang="ja-JP" altLang="en-US"/>
              <a:t>（将来的に</a:t>
            </a:r>
            <a:r>
              <a:rPr lang="en-US" altLang="ja-JP" dirty="0"/>
              <a:t>NPO</a:t>
            </a:r>
            <a:r>
              <a:rPr lang="ja-JP" altLang="en-US"/>
              <a:t>法人も視野に入れておいた方がいい？）</a:t>
            </a:r>
            <a:endParaRPr lang="en-US" altLang="ja-JP" dirty="0"/>
          </a:p>
          <a:p>
            <a:pPr>
              <a:buFont typeface="Wingdings" panose="05000000000000000000" pitchFamily="2" charset="2"/>
              <a:buChar char="l"/>
            </a:pPr>
            <a:r>
              <a:rPr lang="ja-JP" altLang="en-US"/>
              <a:t>対象：ご自身が難病を持っている、と思う方（指定未指定にかかわらず）</a:t>
            </a:r>
            <a:endParaRPr lang="en-US" altLang="ja-JP" dirty="0"/>
          </a:p>
          <a:p>
            <a:pPr>
              <a:buFont typeface="Wingdings" panose="05000000000000000000" pitchFamily="2" charset="2"/>
              <a:buChar char="l"/>
            </a:pPr>
            <a:r>
              <a:rPr lang="ja-JP" altLang="en-US"/>
              <a:t>開催方法：オンライン開催（</a:t>
            </a:r>
            <a:r>
              <a:rPr lang="en-US" altLang="ja-JP" dirty="0"/>
              <a:t>Zoom</a:t>
            </a:r>
            <a:r>
              <a:rPr lang="ja-JP" altLang="en-US"/>
              <a:t>等）、オフライン開催（貸し会議室等）、又はハイブリッド開催（両方を利用）</a:t>
            </a:r>
            <a:endParaRPr lang="en-US" altLang="ja-JP" dirty="0"/>
          </a:p>
        </p:txBody>
      </p:sp>
    </p:spTree>
    <p:extLst>
      <p:ext uri="{BB962C8B-B14F-4D97-AF65-F5344CB8AC3E}">
        <p14:creationId xmlns:p14="http://schemas.microsoft.com/office/powerpoint/2010/main" val="2223003837"/>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福井で難病カフェ、の計画（</a:t>
            </a:r>
            <a:r>
              <a:rPr lang="en-US" altLang="ja-JP" sz="5400" dirty="0">
                <a:latin typeface="Meiryo UI" panose="020B0604030504040204" pitchFamily="50" charset="-128"/>
                <a:ea typeface="Meiryo UI" panose="020B0604030504040204" pitchFamily="50" charset="-128"/>
              </a:rPr>
              <a:t>2</a:t>
            </a:r>
            <a:r>
              <a:rPr lang="ja-JP" altLang="en-US" sz="5400">
                <a:latin typeface="Meiryo UI" panose="020B0604030504040204" pitchFamily="50" charset="-128"/>
                <a:ea typeface="Meiryo UI" panose="020B0604030504040204" pitchFamily="50" charset="-128"/>
              </a:rPr>
              <a:t>）</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28</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p:txBody>
          <a:bodyPr>
            <a:normAutofit fontScale="92500" lnSpcReduction="10000"/>
          </a:bodyPr>
          <a:lstStyle/>
          <a:p>
            <a:pPr marL="0" indent="0">
              <a:buNone/>
            </a:pPr>
            <a:r>
              <a:rPr lang="en-US" altLang="ja-JP" dirty="0"/>
              <a:t>【</a:t>
            </a:r>
            <a:r>
              <a:rPr lang="ja-JP" altLang="en-US"/>
              <a:t>スケジュール－</a:t>
            </a:r>
            <a:r>
              <a:rPr lang="en-US" altLang="ja-JP" dirty="0"/>
              <a:t>1】</a:t>
            </a:r>
            <a:br>
              <a:rPr lang="en-US" altLang="ja-JP" dirty="0"/>
            </a:br>
            <a:r>
              <a:rPr lang="en-US" altLang="ja-JP" dirty="0"/>
              <a:t>2022</a:t>
            </a:r>
            <a:r>
              <a:rPr lang="ja-JP" altLang="en-US"/>
              <a:t>年</a:t>
            </a:r>
            <a:r>
              <a:rPr lang="en-US" altLang="ja-JP" dirty="0"/>
              <a:t>5</a:t>
            </a:r>
            <a:r>
              <a:rPr lang="ja-JP" altLang="en-US"/>
              <a:t>月　　　　　各関係機関等に相談持ちかけ（以降関係を密に）</a:t>
            </a:r>
            <a:endParaRPr lang="en-US" altLang="ja-JP" dirty="0"/>
          </a:p>
          <a:p>
            <a:pPr marL="0" indent="0">
              <a:buNone/>
            </a:pPr>
            <a:r>
              <a:rPr lang="ja-JP" altLang="en-US"/>
              <a:t>　　　同　　　　　　　　クラウドファンディング出来ないか考える→厳しそう</a:t>
            </a:r>
            <a:endParaRPr lang="en-US" altLang="ja-JP" dirty="0"/>
          </a:p>
          <a:p>
            <a:pPr marL="0" indent="0">
              <a:buNone/>
            </a:pPr>
            <a:r>
              <a:rPr lang="ja-JP" altLang="en-US"/>
              <a:t>　　　同　　　　　　　　ツイッター個人アカウント等で少し臭わせる（笑）</a:t>
            </a:r>
            <a:endParaRPr lang="en-US" altLang="ja-JP" dirty="0"/>
          </a:p>
          <a:p>
            <a:pPr marL="0" indent="0">
              <a:buNone/>
            </a:pPr>
            <a:r>
              <a:rPr lang="en-US" altLang="ja-JP" dirty="0"/>
              <a:t>2022</a:t>
            </a:r>
            <a:r>
              <a:rPr lang="ja-JP" altLang="en-US"/>
              <a:t>年</a:t>
            </a:r>
            <a:r>
              <a:rPr lang="en-US" altLang="ja-JP" dirty="0"/>
              <a:t>5</a:t>
            </a:r>
            <a:r>
              <a:rPr lang="ja-JP" altLang="en-US"/>
              <a:t>月</a:t>
            </a:r>
            <a:r>
              <a:rPr lang="en-US" altLang="ja-JP" dirty="0"/>
              <a:t>23</a:t>
            </a:r>
            <a:r>
              <a:rPr lang="ja-JP" altLang="en-US"/>
              <a:t>日　 難病の日。可能であればこの日から</a:t>
            </a:r>
            <a:endParaRPr lang="en-US" altLang="ja-JP" dirty="0"/>
          </a:p>
          <a:p>
            <a:pPr marL="0" indent="0">
              <a:buNone/>
            </a:pPr>
            <a:r>
              <a:rPr lang="ja-JP" altLang="en-US"/>
              <a:t>　　　　　　　　　　　　 情報の公開開始</a:t>
            </a:r>
            <a:endParaRPr lang="en-US" altLang="ja-JP" dirty="0"/>
          </a:p>
          <a:p>
            <a:pPr marL="0" indent="0">
              <a:buNone/>
            </a:pPr>
            <a:r>
              <a:rPr lang="ja-JP" altLang="en-US"/>
              <a:t>　　　同　　　　　　　　方法（オンライン、オフライン、ハイブリッド）について</a:t>
            </a:r>
            <a:endParaRPr lang="en-US" altLang="ja-JP" dirty="0"/>
          </a:p>
          <a:p>
            <a:pPr marL="0" indent="0">
              <a:buNone/>
            </a:pPr>
            <a:r>
              <a:rPr lang="ja-JP" altLang="en-US"/>
              <a:t>　　　　　　　　　　　　 考える。必要に応じて会場選定。</a:t>
            </a:r>
            <a:endParaRPr lang="en-US" altLang="ja-JP" dirty="0"/>
          </a:p>
          <a:p>
            <a:pPr marL="0" indent="0">
              <a:buNone/>
            </a:pPr>
            <a:r>
              <a:rPr lang="en-US" altLang="ja-JP" dirty="0"/>
              <a:t>2022</a:t>
            </a:r>
            <a:r>
              <a:rPr lang="ja-JP" altLang="en-US"/>
              <a:t>年</a:t>
            </a:r>
            <a:r>
              <a:rPr lang="en-US" altLang="ja-JP" dirty="0"/>
              <a:t>6</a:t>
            </a:r>
            <a:r>
              <a:rPr lang="ja-JP" altLang="en-US"/>
              <a:t>月</a:t>
            </a:r>
            <a:r>
              <a:rPr lang="en-US" altLang="ja-JP" dirty="0"/>
              <a:t>~7</a:t>
            </a:r>
            <a:r>
              <a:rPr lang="ja-JP" altLang="en-US"/>
              <a:t>月　クラウドファンディングか、なんらかの収入源を考えるか。</a:t>
            </a:r>
            <a:endParaRPr lang="en-US" altLang="ja-JP" dirty="0"/>
          </a:p>
          <a:p>
            <a:pPr marL="0" indent="0">
              <a:buNone/>
            </a:pPr>
            <a:r>
              <a:rPr lang="ja-JP" altLang="en-US"/>
              <a:t>　　　同　　　　　　　　各関係機関等と調整</a:t>
            </a:r>
            <a:endParaRPr lang="en-US" altLang="ja-JP" dirty="0"/>
          </a:p>
        </p:txBody>
      </p:sp>
    </p:spTree>
    <p:extLst>
      <p:ext uri="{BB962C8B-B14F-4D97-AF65-F5344CB8AC3E}">
        <p14:creationId xmlns:p14="http://schemas.microsoft.com/office/powerpoint/2010/main" val="1090074292"/>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福井で難病カフェ、の計画（</a:t>
            </a:r>
            <a:r>
              <a:rPr lang="en-US" altLang="ja-JP" sz="5400" dirty="0">
                <a:latin typeface="Meiryo UI" panose="020B0604030504040204" pitchFamily="50" charset="-128"/>
                <a:ea typeface="Meiryo UI" panose="020B0604030504040204" pitchFamily="50" charset="-128"/>
              </a:rPr>
              <a:t>3</a:t>
            </a:r>
            <a:r>
              <a:rPr lang="ja-JP" altLang="en-US" sz="5400">
                <a:latin typeface="Meiryo UI" panose="020B0604030504040204" pitchFamily="50" charset="-128"/>
                <a:ea typeface="Meiryo UI" panose="020B0604030504040204" pitchFamily="50" charset="-128"/>
              </a:rPr>
              <a:t>）</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29</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p:txBody>
          <a:bodyPr>
            <a:normAutofit/>
          </a:bodyPr>
          <a:lstStyle/>
          <a:p>
            <a:pPr marL="0" indent="0">
              <a:buNone/>
            </a:pPr>
            <a:r>
              <a:rPr lang="en-US" altLang="ja-JP" dirty="0"/>
              <a:t>【</a:t>
            </a:r>
            <a:r>
              <a:rPr lang="ja-JP" altLang="en-US"/>
              <a:t>スケジュール－</a:t>
            </a:r>
            <a:r>
              <a:rPr lang="en-US" altLang="ja-JP" dirty="0"/>
              <a:t>2】</a:t>
            </a:r>
            <a:br>
              <a:rPr lang="en-US" altLang="ja-JP" dirty="0"/>
            </a:br>
            <a:r>
              <a:rPr lang="en-US" altLang="ja-JP" dirty="0"/>
              <a:t>2022</a:t>
            </a:r>
            <a:r>
              <a:rPr lang="ja-JP" altLang="en-US"/>
              <a:t>年</a:t>
            </a:r>
            <a:r>
              <a:rPr lang="en-US" altLang="ja-JP" dirty="0"/>
              <a:t>8</a:t>
            </a:r>
            <a:r>
              <a:rPr lang="ja-JP" altLang="en-US"/>
              <a:t>月　　　　　 広報活動開始（</a:t>
            </a:r>
            <a:r>
              <a:rPr lang="en-US" altLang="ja-JP" dirty="0"/>
              <a:t>Web</a:t>
            </a:r>
            <a:r>
              <a:rPr lang="ja-JP" altLang="en-US"/>
              <a:t>やロゴ等作成含め）、</a:t>
            </a:r>
            <a:endParaRPr lang="en-US" altLang="ja-JP" dirty="0"/>
          </a:p>
          <a:p>
            <a:pPr marL="0" indent="0">
              <a:buNone/>
            </a:pPr>
            <a:r>
              <a:rPr lang="ja-JP" altLang="en-US"/>
              <a:t>　　　　　　　　　　　　　協力者について同時に募っていく（オンライン会議）</a:t>
            </a:r>
            <a:endParaRPr lang="en-US" altLang="ja-JP" dirty="0"/>
          </a:p>
          <a:p>
            <a:pPr marL="0" indent="0">
              <a:buNone/>
            </a:pPr>
            <a:r>
              <a:rPr lang="en-US" altLang="ja-JP" dirty="0"/>
              <a:t>2022</a:t>
            </a:r>
            <a:r>
              <a:rPr lang="ja-JP" altLang="en-US"/>
              <a:t>年</a:t>
            </a:r>
            <a:r>
              <a:rPr lang="en-US" altLang="ja-JP" dirty="0"/>
              <a:t>9</a:t>
            </a:r>
            <a:r>
              <a:rPr lang="ja-JP" altLang="en-US"/>
              <a:t>月　　　　　 広報活動、広告出稿等予定</a:t>
            </a:r>
            <a:endParaRPr lang="en-US" altLang="ja-JP" dirty="0"/>
          </a:p>
          <a:p>
            <a:pPr marL="0" indent="0">
              <a:buNone/>
            </a:pPr>
            <a:r>
              <a:rPr lang="ja-JP" altLang="en-US"/>
              <a:t>　　　同　　　　　　　　 備品購入等準備、協力者がいれば役割分担等も</a:t>
            </a:r>
            <a:endParaRPr lang="en-US" altLang="ja-JP" dirty="0"/>
          </a:p>
          <a:p>
            <a:pPr marL="0" indent="0">
              <a:buNone/>
            </a:pPr>
            <a:r>
              <a:rPr lang="ja-JP" altLang="en-US"/>
              <a:t>　　　同　　　　　　　　 その他、最終準備</a:t>
            </a:r>
            <a:endParaRPr lang="en-US" altLang="ja-JP" dirty="0"/>
          </a:p>
          <a:p>
            <a:pPr marL="0" indent="0">
              <a:buNone/>
            </a:pPr>
            <a:r>
              <a:rPr lang="en-US" altLang="ja-JP" dirty="0"/>
              <a:t>2022</a:t>
            </a:r>
            <a:r>
              <a:rPr lang="ja-JP" altLang="en-US"/>
              <a:t>年</a:t>
            </a:r>
            <a:r>
              <a:rPr lang="en-US" altLang="ja-JP" dirty="0"/>
              <a:t>10</a:t>
            </a:r>
            <a:r>
              <a:rPr lang="ja-JP" altLang="en-US"/>
              <a:t>月　　　　 引き続き広報活動等、また各関係機関等と調整</a:t>
            </a:r>
            <a:endParaRPr lang="en-US" altLang="ja-JP" dirty="0"/>
          </a:p>
          <a:p>
            <a:pPr marL="0" indent="0">
              <a:buNone/>
            </a:pPr>
            <a:r>
              <a:rPr lang="ja-JP" altLang="en-US"/>
              <a:t>　　　同（後半）　　 第</a:t>
            </a:r>
            <a:r>
              <a:rPr lang="en-US" altLang="ja-JP" dirty="0"/>
              <a:t>1</a:t>
            </a:r>
            <a:r>
              <a:rPr lang="ja-JP" altLang="en-US"/>
              <a:t>回　開催（予定）　　　　　　　　　　　 </a:t>
            </a:r>
            <a:endParaRPr lang="en-US" altLang="ja-JP" dirty="0"/>
          </a:p>
        </p:txBody>
      </p:sp>
    </p:spTree>
    <p:extLst>
      <p:ext uri="{BB962C8B-B14F-4D97-AF65-F5344CB8AC3E}">
        <p14:creationId xmlns:p14="http://schemas.microsoft.com/office/powerpoint/2010/main" val="4204535999"/>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115FF41-AFA4-4D25-AB42-AB034F4B4FEC}"/>
              </a:ext>
            </a:extLst>
          </p:cNvPr>
          <p:cNvSpPr>
            <a:spLocks noGrp="1"/>
          </p:cNvSpPr>
          <p:nvPr>
            <p:ph type="title"/>
          </p:nvPr>
        </p:nvSpPr>
        <p:spPr/>
        <p:txBody>
          <a:bodyPr rtlCol="0"/>
          <a:lstStyle/>
          <a:p>
            <a:pPr rtl="0"/>
            <a:r>
              <a:rPr lang="ja-JP" altLang="en-US" sz="5400">
                <a:latin typeface="Meiryo UI" panose="020B0604030504040204" pitchFamily="50" charset="-128"/>
                <a:ea typeface="Meiryo UI" panose="020B0604030504040204" pitchFamily="50" charset="-128"/>
              </a:rPr>
              <a:t>概要</a:t>
            </a:r>
            <a:endParaRPr lang="ja-JP" altLang="en-US">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B0881FA9-F3B0-4912-B0E1-352094195C30}"/>
              </a:ext>
            </a:extLst>
          </p:cNvPr>
          <p:cNvSpPr>
            <a:spLocks noGrp="1"/>
          </p:cNvSpPr>
          <p:nvPr>
            <p:ph idx="1"/>
          </p:nvPr>
        </p:nvSpPr>
        <p:spPr>
          <a:xfrm>
            <a:off x="850392" y="2695192"/>
            <a:ext cx="6190488" cy="3346704"/>
          </a:xfrm>
        </p:spPr>
        <p:txBody>
          <a:bodyPr rtlCol="0">
            <a:normAutofit fontScale="92500"/>
          </a:bodyPr>
          <a:lstStyle/>
          <a:p>
            <a:pPr rtl="0"/>
            <a:r>
              <a:rPr lang="ja-JP" altLang="en-US" sz="2000">
                <a:latin typeface="Meiryo UI" panose="020B0604030504040204" pitchFamily="50" charset="-128"/>
                <a:ea typeface="Meiryo UI" panose="020B0604030504040204" pitchFamily="50" charset="-128"/>
              </a:rPr>
              <a:t>全国的に、「難病カフェ」と言われる、「難病患者」が運営する、「難病患者」が集まる、常設では無い、月に１度とか、年に何回かとかの、カフェ（オンライン・オフライン）を開催する動きがあります。</a:t>
            </a:r>
            <a:endParaRPr lang="en-US" altLang="ja-JP" sz="2000" dirty="0">
              <a:latin typeface="Meiryo UI" panose="020B0604030504040204" pitchFamily="50" charset="-128"/>
              <a:ea typeface="Meiryo UI" panose="020B0604030504040204" pitchFamily="50" charset="-128"/>
            </a:endParaRPr>
          </a:p>
          <a:p>
            <a:pPr rtl="0"/>
            <a:r>
              <a:rPr lang="ja-JP" altLang="en-US" sz="2000">
                <a:latin typeface="Meiryo UI" panose="020B0604030504040204" pitchFamily="50" charset="-128"/>
                <a:ea typeface="Meiryo UI" panose="020B0604030504040204" pitchFamily="50" charset="-128"/>
              </a:rPr>
              <a:t>しかし、残念ながら、わが福井県には、調べた限り、「難病カフェ」はありません（令和４年４月現在、森下調べ）。</a:t>
            </a:r>
            <a:endParaRPr lang="en-US" altLang="ja-JP" sz="2000" dirty="0">
              <a:latin typeface="Meiryo UI" panose="020B0604030504040204" pitchFamily="50" charset="-128"/>
              <a:ea typeface="Meiryo UI" panose="020B0604030504040204" pitchFamily="50" charset="-128"/>
            </a:endParaRPr>
          </a:p>
          <a:p>
            <a:pPr rtl="0"/>
            <a:r>
              <a:rPr lang="ja-JP" altLang="en-US" sz="2000">
                <a:latin typeface="Meiryo UI" panose="020B0604030504040204" pitchFamily="50" charset="-128"/>
                <a:ea typeface="Meiryo UI" panose="020B0604030504040204" pitchFamily="50" charset="-128"/>
              </a:rPr>
              <a:t>もちろん、「福井県難病友の会」のように、難病団体はありますし、交流会等もありますが、「難病カフェ」は無い県の１つです。</a:t>
            </a:r>
            <a:endParaRPr lang="en-US" altLang="ja-JP" sz="2000" dirty="0">
              <a:latin typeface="Meiryo UI" panose="020B0604030504040204" pitchFamily="50" charset="-128"/>
              <a:ea typeface="Meiryo UI" panose="020B0604030504040204" pitchFamily="50" charset="-128"/>
            </a:endParaRPr>
          </a:p>
          <a:p>
            <a:pPr rtl="0"/>
            <a:r>
              <a:rPr lang="ja-JP" altLang="en-US" sz="2000">
                <a:latin typeface="Meiryo UI" panose="020B0604030504040204" pitchFamily="50" charset="-128"/>
                <a:ea typeface="Meiryo UI" panose="020B0604030504040204" pitchFamily="50" charset="-128"/>
              </a:rPr>
              <a:t>そこで、</a:t>
            </a:r>
            <a:r>
              <a:rPr lang="en-US" altLang="ja-JP" sz="2000" dirty="0">
                <a:latin typeface="Meiryo UI" panose="020B0604030504040204" pitchFamily="50" charset="-128"/>
                <a:ea typeface="Meiryo UI" panose="020B0604030504040204" pitchFamily="50" charset="-128"/>
              </a:rPr>
              <a:t>【</a:t>
            </a:r>
            <a:r>
              <a:rPr lang="ja-JP" altLang="en-US" sz="2000">
                <a:latin typeface="Meiryo UI" panose="020B0604030504040204" pitchFamily="50" charset="-128"/>
                <a:ea typeface="Meiryo UI" panose="020B0604030504040204" pitchFamily="50" charset="-128"/>
              </a:rPr>
              <a:t>福井でも「難病カフェ」を実現したい！！</a:t>
            </a:r>
            <a:r>
              <a:rPr lang="en-US" altLang="ja-JP" sz="2000" dirty="0">
                <a:latin typeface="Meiryo UI" panose="020B0604030504040204" pitchFamily="50" charset="-128"/>
                <a:ea typeface="Meiryo UI" panose="020B0604030504040204" pitchFamily="50" charset="-128"/>
              </a:rPr>
              <a:t>】</a:t>
            </a:r>
          </a:p>
          <a:p>
            <a:pPr rtl="0"/>
            <a:endParaRPr lang="ja-JP" altLang="en-US">
              <a:latin typeface="Meiryo UI" panose="020B0604030504040204" pitchFamily="50" charset="-128"/>
              <a:ea typeface="Meiryo UI" panose="020B0604030504040204" pitchFamily="50" charset="-128"/>
            </a:endParaRPr>
          </a:p>
        </p:txBody>
      </p:sp>
      <p:sp>
        <p:nvSpPr>
          <p:cNvPr id="10" name="フッター プレースホルダー 9">
            <a:extLst>
              <a:ext uri="{FF2B5EF4-FFF2-40B4-BE49-F238E27FC236}">
                <a16:creationId xmlns:a16="http://schemas.microsoft.com/office/drawing/2014/main" id="{A8C7C3A0-5E78-49C8-B8D4-F3DF62B2BC93}"/>
              </a:ext>
            </a:extLst>
          </p:cNvPr>
          <p:cNvSpPr>
            <a:spLocks noGrp="1"/>
          </p:cNvSpPr>
          <p:nvPr>
            <p:ph type="ftr" sz="quarter" idx="11"/>
          </p:nvPr>
        </p:nvSpPr>
        <p:spPr/>
        <p:txBody>
          <a:bodyPr rtlCol="0"/>
          <a:lstStyle/>
          <a:p>
            <a:pPr rtl="0"/>
            <a:r>
              <a:rPr lang="ja-JP" altLang="en-US">
                <a:latin typeface="Meiryo UI" panose="020B0604030504040204" pitchFamily="50" charset="-128"/>
                <a:ea typeface="Meiryo UI" panose="020B0604030504040204" pitchFamily="50" charset="-128"/>
              </a:rPr>
              <a:t>福井でも「難病カフェ」を実現したい！！</a:t>
            </a:r>
          </a:p>
        </p:txBody>
      </p:sp>
      <p:sp>
        <p:nvSpPr>
          <p:cNvPr id="11" name="スライド番号プレースホルダー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en-US" altLang="ja-JP" smtClean="0">
                <a:latin typeface="Meiryo UI" panose="020B0604030504040204" pitchFamily="50" charset="-128"/>
                <a:ea typeface="Meiryo UI" panose="020B0604030504040204" pitchFamily="50" charset="-128"/>
              </a:rPr>
              <a:pPr/>
              <a:t>3</a:t>
            </a:fld>
            <a:endParaRPr lang="ja-JP" altLang="en-US">
              <a:latin typeface="Meiryo UI" panose="020B0604030504040204" pitchFamily="50" charset="-128"/>
              <a:ea typeface="Meiryo UI" panose="020B0604030504040204" pitchFamily="50" charset="-128"/>
            </a:endParaRPr>
          </a:p>
        </p:txBody>
      </p:sp>
      <p:pic>
        <p:nvPicPr>
          <p:cNvPr id="7" name="図プレースホルダー 6">
            <a:extLst>
              <a:ext uri="{FF2B5EF4-FFF2-40B4-BE49-F238E27FC236}">
                <a16:creationId xmlns:a16="http://schemas.microsoft.com/office/drawing/2014/main" id="{41B43C7D-8BF2-369A-540E-DA6B22349EC9}"/>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16667" r="16667"/>
          <a:stretch>
            <a:fillRect/>
          </a:stretch>
        </p:blipFill>
        <p:spPr/>
      </p:pic>
    </p:spTree>
    <p:extLst>
      <p:ext uri="{BB962C8B-B14F-4D97-AF65-F5344CB8AC3E}">
        <p14:creationId xmlns:p14="http://schemas.microsoft.com/office/powerpoint/2010/main" val="365334912"/>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福井で難病カフェ、の計画（</a:t>
            </a:r>
            <a:r>
              <a:rPr lang="en-US" altLang="ja-JP" sz="5400" dirty="0">
                <a:latin typeface="Meiryo UI" panose="020B0604030504040204" pitchFamily="50" charset="-128"/>
                <a:ea typeface="Meiryo UI" panose="020B0604030504040204" pitchFamily="50" charset="-128"/>
              </a:rPr>
              <a:t>4</a:t>
            </a:r>
            <a:r>
              <a:rPr lang="ja-JP" altLang="en-US" sz="5400">
                <a:latin typeface="Meiryo UI" panose="020B0604030504040204" pitchFamily="50" charset="-128"/>
                <a:ea typeface="Meiryo UI" panose="020B0604030504040204" pitchFamily="50" charset="-128"/>
              </a:rPr>
              <a:t>）</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30</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p:txBody>
          <a:bodyPr>
            <a:normAutofit lnSpcReduction="10000"/>
          </a:bodyPr>
          <a:lstStyle/>
          <a:p>
            <a:pPr marL="0" indent="0">
              <a:buNone/>
            </a:pPr>
            <a:r>
              <a:rPr lang="en-US" altLang="ja-JP" dirty="0"/>
              <a:t>【</a:t>
            </a:r>
            <a:r>
              <a:rPr lang="ja-JP" altLang="en-US"/>
              <a:t>必要経費</a:t>
            </a:r>
            <a:r>
              <a:rPr lang="en-US" altLang="ja-JP" dirty="0"/>
              <a:t>】</a:t>
            </a:r>
          </a:p>
          <a:p>
            <a:pPr marL="0" indent="0">
              <a:buNone/>
            </a:pPr>
            <a:r>
              <a:rPr lang="ja-JP" altLang="en-US"/>
              <a:t>　</a:t>
            </a:r>
            <a:r>
              <a:rPr lang="en-US" altLang="ja-JP" dirty="0"/>
              <a:t>【</a:t>
            </a:r>
            <a:r>
              <a:rPr lang="ja-JP" altLang="en-US"/>
              <a:t>歳入の部</a:t>
            </a:r>
            <a:r>
              <a:rPr lang="en-US" altLang="ja-JP" dirty="0"/>
              <a:t>】</a:t>
            </a:r>
          </a:p>
          <a:p>
            <a:pPr marL="0" indent="0">
              <a:buNone/>
            </a:pPr>
            <a:r>
              <a:rPr lang="ja-JP" altLang="en-US"/>
              <a:t>（見込みは無し。クラウドファンディング可能か、持ち出しか。）←倉度ファンディングは厳しそう。</a:t>
            </a:r>
            <a:endParaRPr lang="en-US" altLang="ja-JP" dirty="0"/>
          </a:p>
          <a:p>
            <a:pPr marL="0" indent="0">
              <a:buNone/>
            </a:pPr>
            <a:endParaRPr lang="en-US" altLang="ja-JP" dirty="0"/>
          </a:p>
          <a:p>
            <a:pPr marL="0" indent="0">
              <a:buNone/>
            </a:pPr>
            <a:r>
              <a:rPr lang="ja-JP" altLang="en-US"/>
              <a:t>　</a:t>
            </a:r>
            <a:r>
              <a:rPr lang="en-US" altLang="ja-JP" dirty="0"/>
              <a:t>【</a:t>
            </a:r>
            <a:r>
              <a:rPr lang="ja-JP" altLang="en-US"/>
              <a:t>歳出の部</a:t>
            </a:r>
            <a:r>
              <a:rPr lang="en-US" altLang="ja-JP" dirty="0"/>
              <a:t>】</a:t>
            </a:r>
          </a:p>
          <a:p>
            <a:pPr marL="0" indent="0">
              <a:buNone/>
            </a:pPr>
            <a:r>
              <a:rPr lang="ja-JP" altLang="en-US"/>
              <a:t>（関係各所と相談の上決定。現段階で未定。）</a:t>
            </a:r>
            <a:endParaRPr lang="en-US" altLang="ja-JP" dirty="0"/>
          </a:p>
          <a:p>
            <a:pPr marL="0" indent="0">
              <a:buNone/>
            </a:pPr>
            <a:r>
              <a:rPr lang="ja-JP" altLang="en-US"/>
              <a:t>（少なくとも、宣伝費、ソフト代（</a:t>
            </a:r>
            <a:r>
              <a:rPr lang="en-US" altLang="ja-JP" dirty="0"/>
              <a:t>Zoom</a:t>
            </a:r>
            <a:r>
              <a:rPr lang="ja-JP" altLang="en-US"/>
              <a:t>等と、オーサリングソフト等）、レンタルサーバ代、ドメイン継続費、</a:t>
            </a:r>
            <a:r>
              <a:rPr lang="en-US" altLang="ja-JP" dirty="0"/>
              <a:t>Web</a:t>
            </a:r>
            <a:r>
              <a:rPr lang="ja-JP" altLang="en-US"/>
              <a:t>ページ制作を委託するならその経費、事務諸経費、交通費、管理費、手数料等はかかる見込み）</a:t>
            </a:r>
            <a:endParaRPr lang="en-US" altLang="ja-JP" dirty="0"/>
          </a:p>
        </p:txBody>
      </p:sp>
    </p:spTree>
    <p:extLst>
      <p:ext uri="{BB962C8B-B14F-4D97-AF65-F5344CB8AC3E}">
        <p14:creationId xmlns:p14="http://schemas.microsoft.com/office/powerpoint/2010/main" val="2387186341"/>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F2FB0B-15EC-453B-BC9B-69AD35DDCEA3}"/>
              </a:ext>
            </a:extLst>
          </p:cNvPr>
          <p:cNvSpPr>
            <a:spLocks noGrp="1"/>
          </p:cNvSpPr>
          <p:nvPr>
            <p:ph type="ctrTitle"/>
          </p:nvPr>
        </p:nvSpPr>
        <p:spPr/>
        <p:txBody>
          <a:bodyPr rtlCol="0">
            <a:normAutofit fontScale="90000"/>
          </a:bodyPr>
          <a:lstStyle/>
          <a:p>
            <a:pPr rtl="0"/>
            <a:r>
              <a:rPr lang="ja-JP" altLang="en-US" b="1" cap="all" spc="400">
                <a:solidFill>
                  <a:schemeClr val="bg1"/>
                </a:solidFill>
                <a:latin typeface="Meiryo UI" panose="020B0604030504040204" pitchFamily="50" charset="-128"/>
                <a:ea typeface="Meiryo UI" panose="020B0604030504040204" pitchFamily="50" charset="-128"/>
              </a:rPr>
              <a:t>トピック </a:t>
            </a:r>
            <a:r>
              <a:rPr lang="en-US" altLang="ja-JP" b="1" cap="all" spc="400" dirty="0">
                <a:solidFill>
                  <a:schemeClr val="bg1"/>
                </a:solidFill>
                <a:latin typeface="Meiryo UI" panose="020B0604030504040204" pitchFamily="50" charset="-128"/>
                <a:ea typeface="Meiryo UI" panose="020B0604030504040204" pitchFamily="50" charset="-128"/>
              </a:rPr>
              <a:t>6</a:t>
            </a:r>
            <a:r>
              <a:rPr lang="ja-JP" altLang="en-US" b="1" cap="all" spc="400">
                <a:solidFill>
                  <a:schemeClr val="bg1"/>
                </a:solidFill>
                <a:latin typeface="Meiryo UI" panose="020B0604030504040204" pitchFamily="50" charset="-128"/>
                <a:ea typeface="Meiryo UI" panose="020B0604030504040204" pitchFamily="50" charset="-128"/>
              </a:rPr>
              <a:t>　やっぱり、</a:t>
            </a:r>
            <a:br>
              <a:rPr lang="en-US" altLang="ja-JP" b="1" cap="all" spc="400" dirty="0">
                <a:solidFill>
                  <a:schemeClr val="bg1"/>
                </a:solidFill>
                <a:latin typeface="Meiryo UI" panose="020B0604030504040204" pitchFamily="50" charset="-128"/>
                <a:ea typeface="Meiryo UI" panose="020B0604030504040204" pitchFamily="50" charset="-128"/>
              </a:rPr>
            </a:br>
            <a:r>
              <a:rPr lang="ja-JP" altLang="en-US" b="1" cap="all" spc="400">
                <a:solidFill>
                  <a:schemeClr val="bg1"/>
                </a:solidFill>
                <a:latin typeface="Meiryo UI" panose="020B0604030504040204" pitchFamily="50" charset="-128"/>
                <a:ea typeface="Meiryo UI" panose="020B0604030504040204" pitchFamily="50" charset="-128"/>
              </a:rPr>
              <a:t>福井でも「難病カフェ」を</a:t>
            </a:r>
            <a:br>
              <a:rPr lang="en-US" altLang="ja-JP" b="1" cap="all" spc="400" dirty="0">
                <a:solidFill>
                  <a:schemeClr val="bg1"/>
                </a:solidFill>
                <a:latin typeface="Meiryo UI" panose="020B0604030504040204" pitchFamily="50" charset="-128"/>
                <a:ea typeface="Meiryo UI" panose="020B0604030504040204" pitchFamily="50" charset="-128"/>
              </a:rPr>
            </a:br>
            <a:r>
              <a:rPr lang="ja-JP" altLang="en-US" b="1" cap="all" spc="400">
                <a:solidFill>
                  <a:schemeClr val="bg1"/>
                </a:solidFill>
                <a:latin typeface="Meiryo UI" panose="020B0604030504040204" pitchFamily="50" charset="-128"/>
                <a:ea typeface="Meiryo UI" panose="020B0604030504040204" pitchFamily="50" charset="-128"/>
              </a:rPr>
              <a:t>実現したい！！</a:t>
            </a:r>
            <a:endParaRPr lang="ja-JP" altLang="en-US">
              <a:latin typeface="Meiryo UI" panose="020B0604030504040204" pitchFamily="50" charset="-128"/>
              <a:ea typeface="Meiryo UI" panose="020B0604030504040204" pitchFamily="50" charset="-128"/>
            </a:endParaRPr>
          </a:p>
        </p:txBody>
      </p:sp>
      <p:sp>
        <p:nvSpPr>
          <p:cNvPr id="3" name="サブタイトル 2">
            <a:extLst>
              <a:ext uri="{FF2B5EF4-FFF2-40B4-BE49-F238E27FC236}">
                <a16:creationId xmlns:a16="http://schemas.microsoft.com/office/drawing/2014/main" id="{05408798-0DB3-46BF-880E-7BB904D700F6}"/>
              </a:ext>
            </a:extLst>
          </p:cNvPr>
          <p:cNvSpPr>
            <a:spLocks noGrp="1"/>
          </p:cNvSpPr>
          <p:nvPr>
            <p:ph type="subTitle" idx="1"/>
          </p:nvPr>
        </p:nvSpPr>
        <p:spPr/>
        <p:txBody>
          <a:bodyPr rtlCol="0">
            <a:normAutofit/>
          </a:bodyPr>
          <a:lstStyle/>
          <a:p>
            <a:pPr rtl="0"/>
            <a:r>
              <a:rPr lang="ja-JP" altLang="en-US" sz="2800">
                <a:solidFill>
                  <a:schemeClr val="bg1"/>
                </a:solidFill>
                <a:latin typeface="Meiryo UI" panose="020B0604030504040204" pitchFamily="50" charset="-128"/>
                <a:ea typeface="Meiryo UI" panose="020B0604030504040204" pitchFamily="50" charset="-128"/>
              </a:rPr>
              <a:t>そもそも、それでもやりたいのですか・・・</a:t>
            </a:r>
            <a:endParaRPr lang="ja-JP" altLang="en-US" sz="28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8033505"/>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福井でも「難病カフェ」を！！（１）</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32</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a:xfrm>
            <a:off x="838200" y="1906401"/>
            <a:ext cx="10515600" cy="679036"/>
          </a:xfrm>
        </p:spPr>
        <p:txBody>
          <a:bodyPr>
            <a:normAutofit/>
          </a:bodyPr>
          <a:lstStyle/>
          <a:p>
            <a:pPr marL="0" indent="0">
              <a:buNone/>
            </a:pPr>
            <a:r>
              <a:rPr lang="ja-JP" altLang="en-US"/>
              <a:t>福井で「難病カフェ」をやりたいのは、もちろん、</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5" name="正方形/長方形 4">
            <a:extLst>
              <a:ext uri="{FF2B5EF4-FFF2-40B4-BE49-F238E27FC236}">
                <a16:creationId xmlns:a16="http://schemas.microsoft.com/office/drawing/2014/main" id="{98743379-B5B0-4263-2016-DEC114ECEE6F}"/>
              </a:ext>
            </a:extLst>
          </p:cNvPr>
          <p:cNvSpPr/>
          <p:nvPr/>
        </p:nvSpPr>
        <p:spPr>
          <a:xfrm>
            <a:off x="838200" y="2585437"/>
            <a:ext cx="5098775" cy="400110"/>
          </a:xfrm>
          <a:prstGeom prst="rect">
            <a:avLst/>
          </a:prstGeom>
          <a:noFill/>
        </p:spPr>
        <p:txBody>
          <a:bodyPr wrap="square" lIns="91440" tIns="45720" rIns="91440" bIns="45720">
            <a:spAutoFit/>
          </a:bodyPr>
          <a:lstStyle/>
          <a:p>
            <a:pPr algn="ctr"/>
            <a:r>
              <a:rPr lang="ja-JP" altLang="en-US" sz="2000" b="1" cap="none" spc="50">
                <a:ln w="0"/>
                <a:solidFill>
                  <a:schemeClr val="bg2"/>
                </a:solidFill>
                <a:effectLst>
                  <a:innerShdw blurRad="63500" dist="50800" dir="13500000">
                    <a:srgbClr val="000000">
                      <a:alpha val="50000"/>
                    </a:srgbClr>
                  </a:innerShdw>
                </a:effectLst>
              </a:rPr>
              <a:t>（こそっと）石川県に行くんじゃ無くて、</a:t>
            </a:r>
          </a:p>
        </p:txBody>
      </p:sp>
      <p:sp>
        <p:nvSpPr>
          <p:cNvPr id="6" name="コンテンツ プレースホルダー 2">
            <a:extLst>
              <a:ext uri="{FF2B5EF4-FFF2-40B4-BE49-F238E27FC236}">
                <a16:creationId xmlns:a16="http://schemas.microsoft.com/office/drawing/2014/main" id="{A7F9C0FE-1A92-8205-B092-64C64F817A75}"/>
              </a:ext>
            </a:extLst>
          </p:cNvPr>
          <p:cNvSpPr txBox="1">
            <a:spLocks/>
          </p:cNvSpPr>
          <p:nvPr/>
        </p:nvSpPr>
        <p:spPr>
          <a:xfrm>
            <a:off x="838200" y="3176553"/>
            <a:ext cx="10515600" cy="30552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福井県内で、地元を中心としたいろんな難病の人（難病者）がゆるーく集まり、いろんな話（時には相談事になるかも知れませんね。それだけ難病者を取り巻く環境は厳しいのです。）に花を咲かせたいから、です。</a:t>
            </a: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r>
              <a:rPr lang="ja-JP" altLang="en-US"/>
              <a:t>そう、単に、難病という接点だけで集まった人同士、話したいだけ！！</a:t>
            </a: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r>
              <a:rPr lang="ja-JP" altLang="en-US"/>
              <a:t>と言っては身も蓋もないのですが、それほどに難病者は情報に飢えている。</a:t>
            </a: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p:txBody>
      </p:sp>
      <p:pic>
        <p:nvPicPr>
          <p:cNvPr id="7" name="図 6" descr="駅のホームに停まっている電車&#10;&#10;自動的に生成された説明">
            <a:extLst>
              <a:ext uri="{FF2B5EF4-FFF2-40B4-BE49-F238E27FC236}">
                <a16:creationId xmlns:a16="http://schemas.microsoft.com/office/drawing/2014/main" id="{D55AA5E3-9C81-1660-8EFA-A93B91D67145}"/>
              </a:ext>
            </a:extLst>
          </p:cNvPr>
          <p:cNvPicPr>
            <a:picLocks noChangeAspect="1"/>
          </p:cNvPicPr>
          <p:nvPr/>
        </p:nvPicPr>
        <p:blipFill>
          <a:blip r:embed="rId4"/>
          <a:stretch>
            <a:fillRect/>
          </a:stretch>
        </p:blipFill>
        <p:spPr>
          <a:xfrm>
            <a:off x="5936975" y="2421492"/>
            <a:ext cx="1012420" cy="759315"/>
          </a:xfrm>
          <a:prstGeom prst="rect">
            <a:avLst/>
          </a:prstGeom>
        </p:spPr>
      </p:pic>
    </p:spTree>
    <p:custDataLst>
      <p:tags r:id="rId1"/>
    </p:custDataLst>
    <p:extLst>
      <p:ext uri="{BB962C8B-B14F-4D97-AF65-F5344CB8AC3E}">
        <p14:creationId xmlns:p14="http://schemas.microsoft.com/office/powerpoint/2010/main" val="2400755946"/>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福井でも「難病カフェ」を！！（</a:t>
            </a:r>
            <a:r>
              <a:rPr lang="en-US" altLang="ja-JP" sz="5400" dirty="0">
                <a:latin typeface="Meiryo UI" panose="020B0604030504040204" pitchFamily="50" charset="-128"/>
                <a:ea typeface="Meiryo UI" panose="020B0604030504040204" pitchFamily="50" charset="-128"/>
              </a:rPr>
              <a:t>2</a:t>
            </a:r>
            <a:r>
              <a:rPr lang="ja-JP" altLang="en-US" sz="5400">
                <a:latin typeface="Meiryo UI" panose="020B0604030504040204" pitchFamily="50" charset="-128"/>
                <a:ea typeface="Meiryo UI" panose="020B0604030504040204" pitchFamily="50" charset="-128"/>
              </a:rPr>
              <a:t>）</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33</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a:xfrm>
            <a:off x="838200" y="1825625"/>
            <a:ext cx="10515600" cy="1951245"/>
          </a:xfrm>
        </p:spPr>
        <p:txBody>
          <a:bodyPr>
            <a:normAutofit/>
          </a:bodyPr>
          <a:lstStyle/>
          <a:p>
            <a:pPr marL="0" indent="0">
              <a:buNone/>
            </a:pPr>
            <a:r>
              <a:rPr lang="ja-JP" altLang="en-US"/>
              <a:t>仮に、このコロナ禍を踏まえ、オンラインのみの開催となったとしても、そこに「福井」（</a:t>
            </a:r>
            <a:r>
              <a:rPr lang="en-US" altLang="ja-JP" dirty="0"/>
              <a:t>291</a:t>
            </a:r>
            <a:r>
              <a:rPr lang="ja-JP" altLang="en-US"/>
              <a:t>？）の名前が冠されていることが大事なのです！！</a:t>
            </a:r>
            <a:endParaRPr lang="en-US" altLang="ja-JP" dirty="0"/>
          </a:p>
          <a:p>
            <a:pPr marL="0" indent="0">
              <a:buNone/>
            </a:pPr>
            <a:endParaRPr lang="en-US" altLang="ja-JP" dirty="0"/>
          </a:p>
          <a:p>
            <a:pPr marL="0" indent="0">
              <a:buNone/>
            </a:pPr>
            <a:r>
              <a:rPr lang="ja-JP" altLang="en-US"/>
              <a:t>そう、ここは、</a:t>
            </a:r>
            <a:endParaRPr lang="en-US" altLang="ja-JP" dirty="0"/>
          </a:p>
          <a:p>
            <a:pPr marL="0" indent="0">
              <a:buNone/>
            </a:pPr>
            <a:endParaRPr lang="en-US" altLang="ja-JP" dirty="0"/>
          </a:p>
        </p:txBody>
      </p:sp>
      <p:pic>
        <p:nvPicPr>
          <p:cNvPr id="5" name="図 4" descr="なぜか長寿">
            <a:extLst>
              <a:ext uri="{FF2B5EF4-FFF2-40B4-BE49-F238E27FC236}">
                <a16:creationId xmlns:a16="http://schemas.microsoft.com/office/drawing/2014/main" id="{C1E68536-27F5-1215-5407-E8A72847937A}"/>
              </a:ext>
            </a:extLst>
          </p:cNvPr>
          <p:cNvPicPr>
            <a:picLocks noChangeAspect="1"/>
          </p:cNvPicPr>
          <p:nvPr/>
        </p:nvPicPr>
        <p:blipFill>
          <a:blip r:embed="rId4"/>
          <a:stretch>
            <a:fillRect/>
          </a:stretch>
        </p:blipFill>
        <p:spPr>
          <a:xfrm>
            <a:off x="1659291" y="3776870"/>
            <a:ext cx="1922110" cy="2702861"/>
          </a:xfrm>
          <a:prstGeom prst="rect">
            <a:avLst/>
          </a:prstGeom>
        </p:spPr>
      </p:pic>
      <p:sp>
        <p:nvSpPr>
          <p:cNvPr id="6" name="正方形/長方形 5">
            <a:extLst>
              <a:ext uri="{FF2B5EF4-FFF2-40B4-BE49-F238E27FC236}">
                <a16:creationId xmlns:a16="http://schemas.microsoft.com/office/drawing/2014/main" id="{D61EA1E4-6370-85D0-ABF8-33DD558CCD3E}"/>
              </a:ext>
            </a:extLst>
          </p:cNvPr>
          <p:cNvSpPr/>
          <p:nvPr/>
        </p:nvSpPr>
        <p:spPr>
          <a:xfrm>
            <a:off x="3963910" y="4666635"/>
            <a:ext cx="877163" cy="923330"/>
          </a:xfrm>
          <a:prstGeom prst="rect">
            <a:avLst/>
          </a:prstGeom>
          <a:noFill/>
        </p:spPr>
        <p:txBody>
          <a:bodyPr wrap="none" lIns="91440" tIns="45720" rIns="91440" bIns="45720">
            <a:spAutoFit/>
          </a:bodyPr>
          <a:lstStyle/>
          <a:p>
            <a:pPr algn="ctr"/>
            <a:r>
              <a:rPr lang="ja-JP" altLang="en-US" sz="5400" b="0" cap="none" spc="0">
                <a:ln w="0"/>
                <a:solidFill>
                  <a:schemeClr val="tx1"/>
                </a:solidFill>
                <a:effectLst>
                  <a:outerShdw blurRad="38100" dist="19050" dir="2700000" algn="tl" rotWithShape="0">
                    <a:schemeClr val="dk1">
                      <a:alpha val="40000"/>
                    </a:schemeClr>
                  </a:outerShdw>
                </a:effectLst>
              </a:rPr>
              <a:t>で</a:t>
            </a:r>
          </a:p>
        </p:txBody>
      </p:sp>
      <p:pic>
        <p:nvPicPr>
          <p:cNvPr id="8" name="図 7" descr="ＦＵＫＵＩ　ＨＡＰＰＩＮＥＳＳ">
            <a:extLst>
              <a:ext uri="{FF2B5EF4-FFF2-40B4-BE49-F238E27FC236}">
                <a16:creationId xmlns:a16="http://schemas.microsoft.com/office/drawing/2014/main" id="{61A789D2-D979-F85A-71F6-44128E0858C9}"/>
              </a:ext>
            </a:extLst>
          </p:cNvPr>
          <p:cNvPicPr>
            <a:picLocks noChangeAspect="1"/>
          </p:cNvPicPr>
          <p:nvPr/>
        </p:nvPicPr>
        <p:blipFill>
          <a:blip r:embed="rId5"/>
          <a:stretch>
            <a:fillRect/>
          </a:stretch>
        </p:blipFill>
        <p:spPr>
          <a:xfrm>
            <a:off x="5223582" y="3849834"/>
            <a:ext cx="1885262" cy="2699659"/>
          </a:xfrm>
          <a:prstGeom prst="rect">
            <a:avLst/>
          </a:prstGeom>
        </p:spPr>
      </p:pic>
      <p:sp>
        <p:nvSpPr>
          <p:cNvPr id="12" name="コンテンツ プレースホルダー 2">
            <a:extLst>
              <a:ext uri="{FF2B5EF4-FFF2-40B4-BE49-F238E27FC236}">
                <a16:creationId xmlns:a16="http://schemas.microsoft.com/office/drawing/2014/main" id="{679B7DD5-9B25-CA8F-3571-E0DF50426E8F}"/>
              </a:ext>
            </a:extLst>
          </p:cNvPr>
          <p:cNvSpPr txBox="1">
            <a:spLocks/>
          </p:cNvSpPr>
          <p:nvPr/>
        </p:nvSpPr>
        <p:spPr>
          <a:xfrm>
            <a:off x="7491353" y="3803670"/>
            <a:ext cx="4014847" cy="2676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な、福井だからです。</a:t>
            </a: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r>
              <a:rPr lang="ja-JP" altLang="en-US"/>
              <a:t>長寿で、幸福度日本一の福井で、「幸せな難病者」になろうじゃないですか！！</a:t>
            </a:r>
            <a:endParaRPr lang="en-US" altLang="ja-JP" dirty="0"/>
          </a:p>
        </p:txBody>
      </p:sp>
    </p:spTree>
    <p:custDataLst>
      <p:tags r:id="rId1"/>
    </p:custDataLst>
    <p:extLst>
      <p:ext uri="{BB962C8B-B14F-4D97-AF65-F5344CB8AC3E}">
        <p14:creationId xmlns:p14="http://schemas.microsoft.com/office/powerpoint/2010/main" val="3196207598"/>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80">
                                          <p:stCondLst>
                                            <p:cond delay="0"/>
                                          </p:stCondLst>
                                        </p:cTn>
                                        <p:tgtEl>
                                          <p:spTgt spid="12"/>
                                        </p:tgtEl>
                                      </p:cBhvr>
                                    </p:animEffect>
                                    <p:anim calcmode="lin" valueType="num">
                                      <p:cBhvr>
                                        <p:cTn id="5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3" dur="26">
                                          <p:stCondLst>
                                            <p:cond delay="650"/>
                                          </p:stCondLst>
                                        </p:cTn>
                                        <p:tgtEl>
                                          <p:spTgt spid="12"/>
                                        </p:tgtEl>
                                      </p:cBhvr>
                                      <p:to x="100000" y="60000"/>
                                    </p:animScale>
                                    <p:animScale>
                                      <p:cBhvr>
                                        <p:cTn id="64" dur="166" decel="50000">
                                          <p:stCondLst>
                                            <p:cond delay="676"/>
                                          </p:stCondLst>
                                        </p:cTn>
                                        <p:tgtEl>
                                          <p:spTgt spid="12"/>
                                        </p:tgtEl>
                                      </p:cBhvr>
                                      <p:to x="100000" y="100000"/>
                                    </p:animScale>
                                    <p:animScale>
                                      <p:cBhvr>
                                        <p:cTn id="65" dur="26">
                                          <p:stCondLst>
                                            <p:cond delay="1312"/>
                                          </p:stCondLst>
                                        </p:cTn>
                                        <p:tgtEl>
                                          <p:spTgt spid="12"/>
                                        </p:tgtEl>
                                      </p:cBhvr>
                                      <p:to x="100000" y="80000"/>
                                    </p:animScale>
                                    <p:animScale>
                                      <p:cBhvr>
                                        <p:cTn id="66" dur="166" decel="50000">
                                          <p:stCondLst>
                                            <p:cond delay="1338"/>
                                          </p:stCondLst>
                                        </p:cTn>
                                        <p:tgtEl>
                                          <p:spTgt spid="12"/>
                                        </p:tgtEl>
                                      </p:cBhvr>
                                      <p:to x="100000" y="100000"/>
                                    </p:animScale>
                                    <p:animScale>
                                      <p:cBhvr>
                                        <p:cTn id="67" dur="26">
                                          <p:stCondLst>
                                            <p:cond delay="1642"/>
                                          </p:stCondLst>
                                        </p:cTn>
                                        <p:tgtEl>
                                          <p:spTgt spid="12"/>
                                        </p:tgtEl>
                                      </p:cBhvr>
                                      <p:to x="100000" y="90000"/>
                                    </p:animScale>
                                    <p:animScale>
                                      <p:cBhvr>
                                        <p:cTn id="68" dur="166" decel="50000">
                                          <p:stCondLst>
                                            <p:cond delay="1668"/>
                                          </p:stCondLst>
                                        </p:cTn>
                                        <p:tgtEl>
                                          <p:spTgt spid="12"/>
                                        </p:tgtEl>
                                      </p:cBhvr>
                                      <p:to x="100000" y="100000"/>
                                    </p:animScale>
                                    <p:animScale>
                                      <p:cBhvr>
                                        <p:cTn id="69" dur="26">
                                          <p:stCondLst>
                                            <p:cond delay="1808"/>
                                          </p:stCondLst>
                                        </p:cTn>
                                        <p:tgtEl>
                                          <p:spTgt spid="12"/>
                                        </p:tgtEl>
                                      </p:cBhvr>
                                      <p:to x="100000" y="95000"/>
                                    </p:animScale>
                                    <p:animScale>
                                      <p:cBhvr>
                                        <p:cTn id="7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福井でも「難病カフェ」を！！（</a:t>
            </a:r>
            <a:r>
              <a:rPr lang="en-US" altLang="ja-JP" sz="5400" dirty="0">
                <a:latin typeface="Meiryo UI" panose="020B0604030504040204" pitchFamily="50" charset="-128"/>
                <a:ea typeface="Meiryo UI" panose="020B0604030504040204" pitchFamily="50" charset="-128"/>
              </a:rPr>
              <a:t>3</a:t>
            </a:r>
            <a:r>
              <a:rPr lang="ja-JP" altLang="en-US" sz="5400">
                <a:latin typeface="Meiryo UI" panose="020B0604030504040204" pitchFamily="50" charset="-128"/>
                <a:ea typeface="Meiryo UI" panose="020B0604030504040204" pitchFamily="50" charset="-128"/>
              </a:rPr>
              <a:t>）</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34</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a:xfrm>
            <a:off x="838200" y="1690689"/>
            <a:ext cx="5931194" cy="4486274"/>
          </a:xfrm>
        </p:spPr>
        <p:txBody>
          <a:bodyPr>
            <a:normAutofit fontScale="92500"/>
          </a:bodyPr>
          <a:lstStyle/>
          <a:p>
            <a:pPr marL="0" indent="0">
              <a:buFont typeface="Arial" panose="020B0604020202020204" pitchFamily="34" charset="0"/>
              <a:buNone/>
            </a:pPr>
            <a:r>
              <a:rPr lang="ja-JP" altLang="en-US"/>
              <a:t>難病者にとって、氷河期が終わりを告げ、雪が溶け、暖かい時代を迎えられるように･･･。</a:t>
            </a: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r>
              <a:rPr lang="ja-JP" altLang="en-US"/>
              <a:t>その</a:t>
            </a:r>
            <a:r>
              <a:rPr lang="en-US" altLang="ja-JP" dirty="0"/>
              <a:t>1</a:t>
            </a:r>
            <a:r>
              <a:rPr lang="ja-JP" altLang="en-US"/>
              <a:t>つのツールとしての「難病カフェ」を！！</a:t>
            </a: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r>
              <a:rPr lang="ja-JP" altLang="en-US"/>
              <a:t>これをご覧の皆様！！</a:t>
            </a: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r>
              <a:rPr lang="ja-JP" altLang="en-US"/>
              <a:t>ご協力を、そして、ご支援を、さらに、いろいろなところへ繋げて頂ければ。</a:t>
            </a:r>
            <a:endParaRPr lang="en-US" altLang="ja-JP" dirty="0"/>
          </a:p>
        </p:txBody>
      </p:sp>
      <p:pic>
        <p:nvPicPr>
          <p:cNvPr id="5" name="図 4" descr="屋外, 雪, 建物, 水 が含まれている画像&#10;&#10;自動的に生成された説明">
            <a:extLst>
              <a:ext uri="{FF2B5EF4-FFF2-40B4-BE49-F238E27FC236}">
                <a16:creationId xmlns:a16="http://schemas.microsoft.com/office/drawing/2014/main" id="{1A72961B-A155-BBD4-034C-502963516EDE}"/>
              </a:ext>
            </a:extLst>
          </p:cNvPr>
          <p:cNvPicPr>
            <a:picLocks noChangeAspect="1"/>
          </p:cNvPicPr>
          <p:nvPr/>
        </p:nvPicPr>
        <p:blipFill>
          <a:blip r:embed="rId3"/>
          <a:stretch>
            <a:fillRect/>
          </a:stretch>
        </p:blipFill>
        <p:spPr>
          <a:xfrm>
            <a:off x="6769394" y="1690688"/>
            <a:ext cx="4323907" cy="3242930"/>
          </a:xfrm>
          <a:prstGeom prst="rect">
            <a:avLst/>
          </a:prstGeom>
        </p:spPr>
      </p:pic>
    </p:spTree>
    <p:extLst>
      <p:ext uri="{BB962C8B-B14F-4D97-AF65-F5344CB8AC3E}">
        <p14:creationId xmlns:p14="http://schemas.microsoft.com/office/powerpoint/2010/main" val="1282417264"/>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スライド番号プレースホルダー 23">
            <a:extLst>
              <a:ext uri="{FF2B5EF4-FFF2-40B4-BE49-F238E27FC236}">
                <a16:creationId xmlns:a16="http://schemas.microsoft.com/office/drawing/2014/main" id="{5D838446-B95D-4AB7-B8CA-D5804BB79A11}"/>
              </a:ext>
            </a:extLst>
          </p:cNvPr>
          <p:cNvSpPr>
            <a:spLocks noGrp="1"/>
          </p:cNvSpPr>
          <p:nvPr>
            <p:ph type="sldNum" sz="quarter" idx="12"/>
          </p:nvPr>
        </p:nvSpPr>
        <p:spPr/>
        <p:txBody>
          <a:bodyPr rtlCol="0"/>
          <a:lstStyle/>
          <a:p>
            <a:pPr rtl="0"/>
            <a:fld id="{D8DA9DAA-006C-4F4B-980E-E3DF019B24E2}" type="slidenum">
              <a:rPr lang="en-US" altLang="ja-JP" smtClean="0">
                <a:latin typeface="Meiryo UI" panose="020B0604030504040204" pitchFamily="50" charset="-128"/>
                <a:ea typeface="Meiryo UI" panose="020B0604030504040204" pitchFamily="50" charset="-128"/>
              </a:rPr>
              <a:pPr rtl="0"/>
              <a:t>35</a:t>
            </a:fld>
            <a:endParaRPr lang="ja-JP" altLang="en-US">
              <a:latin typeface="Meiryo UI" panose="020B0604030504040204" pitchFamily="50" charset="-128"/>
              <a:ea typeface="Meiryo UI" panose="020B0604030504040204" pitchFamily="50" charset="-128"/>
            </a:endParaRPr>
          </a:p>
        </p:txBody>
      </p:sp>
      <p:sp>
        <p:nvSpPr>
          <p:cNvPr id="23" name="フッター プレースホルダー 22">
            <a:extLst>
              <a:ext uri="{FF2B5EF4-FFF2-40B4-BE49-F238E27FC236}">
                <a16:creationId xmlns:a16="http://schemas.microsoft.com/office/drawing/2014/main" id="{DE8D546E-0F46-4CC0-B2B1-8B2430D00C0C}"/>
              </a:ext>
            </a:extLst>
          </p:cNvPr>
          <p:cNvSpPr>
            <a:spLocks noGrp="1"/>
          </p:cNvSpPr>
          <p:nvPr>
            <p:ph type="ftr" sz="quarter" idx="11"/>
          </p:nvPr>
        </p:nvSpPr>
        <p:spPr>
          <a:xfrm rot="16200000">
            <a:off x="-655981" y="1885533"/>
            <a:ext cx="2949258" cy="310778"/>
          </a:xfrm>
        </p:spPr>
        <p:txBody>
          <a:bodyPr rtlCol="0"/>
          <a:lstStyle/>
          <a:p>
            <a:pPr rtl="0"/>
            <a:r>
              <a:rPr lang="ja-JP" altLang="en-US">
                <a:latin typeface="Meiryo UI" panose="020B0604030504040204" pitchFamily="50" charset="-128"/>
                <a:ea typeface="Meiryo UI" panose="020B0604030504040204" pitchFamily="50" charset="-128"/>
              </a:rPr>
              <a:t>福井でも「難病カフェ」を実現したい！！</a:t>
            </a:r>
          </a:p>
        </p:txBody>
      </p:sp>
      <p:pic>
        <p:nvPicPr>
          <p:cNvPr id="9" name="図プレースホルダー 8">
            <a:extLst>
              <a:ext uri="{FF2B5EF4-FFF2-40B4-BE49-F238E27FC236}">
                <a16:creationId xmlns:a16="http://schemas.microsoft.com/office/drawing/2014/main" id="{C82DA925-978C-48A9-98AD-0653B7A3D2D9}"/>
              </a:ext>
              <a:ext uri="{C183D7F6-B498-43B3-948B-1728B52AA6E4}">
                <adec:decorative xmlns:adec="http://schemas.microsoft.com/office/drawing/2017/decorative" val="1"/>
              </a:ext>
            </a:extLst>
          </p:cNvPr>
          <p:cNvPicPr>
            <a:picLocks noGrp="1" noChangeAspect="1"/>
          </p:cNvPicPr>
          <p:nvPr>
            <p:ph type="pic" sz="quarter" idx="14"/>
          </p:nvPr>
        </p:nvPicPr>
        <p:blipFill>
          <a:blip r:embed="rId3"/>
          <a:srcRect t="12500" b="12500"/>
          <a:stretch/>
        </p:blipFill>
        <p:spPr>
          <a:xfrm>
            <a:off x="1777111" y="407499"/>
            <a:ext cx="1952279" cy="1952279"/>
          </a:xfrm>
        </p:spPr>
      </p:pic>
      <p:pic>
        <p:nvPicPr>
          <p:cNvPr id="11" name="図プレースホルダー 10">
            <a:extLst>
              <a:ext uri="{FF2B5EF4-FFF2-40B4-BE49-F238E27FC236}">
                <a16:creationId xmlns:a16="http://schemas.microsoft.com/office/drawing/2014/main" id="{E63B7C3F-04A4-43F6-881D-FA11061CBAFA}"/>
              </a:ext>
              <a:ext uri="{C183D7F6-B498-43B3-948B-1728B52AA6E4}">
                <adec:decorative xmlns:adec="http://schemas.microsoft.com/office/drawing/2017/decorative" val="1"/>
              </a:ext>
            </a:extLst>
          </p:cNvPr>
          <p:cNvPicPr>
            <a:picLocks noGrp="1" noChangeAspect="1"/>
          </p:cNvPicPr>
          <p:nvPr>
            <p:ph type="pic" sz="quarter" idx="15"/>
          </p:nvPr>
        </p:nvPicPr>
        <p:blipFill>
          <a:blip r:embed="rId4"/>
          <a:srcRect l="12227" r="12227"/>
          <a:stretch/>
        </p:blipFill>
        <p:spPr>
          <a:xfrm>
            <a:off x="3528345" y="1972581"/>
            <a:ext cx="2290065" cy="2273502"/>
          </a:xfrm>
        </p:spPr>
      </p:pic>
      <p:sp>
        <p:nvSpPr>
          <p:cNvPr id="6" name="タイトル 5">
            <a:extLst>
              <a:ext uri="{FF2B5EF4-FFF2-40B4-BE49-F238E27FC236}">
                <a16:creationId xmlns:a16="http://schemas.microsoft.com/office/drawing/2014/main" id="{FF777B66-94CB-491C-AC6B-BDAC98E21D57}"/>
              </a:ext>
            </a:extLst>
          </p:cNvPr>
          <p:cNvSpPr>
            <a:spLocks noGrp="1"/>
          </p:cNvSpPr>
          <p:nvPr>
            <p:ph type="title"/>
          </p:nvPr>
        </p:nvSpPr>
        <p:spPr/>
        <p:txBody>
          <a:bodyPr rtlCol="0"/>
          <a:lstStyle/>
          <a:p>
            <a:pPr rtl="0"/>
            <a:r>
              <a:rPr lang="ja-JP" altLang="en-US">
                <a:latin typeface="Meiryo UI" panose="020B0604030504040204" pitchFamily="50" charset="-128"/>
                <a:ea typeface="Meiryo UI" panose="020B0604030504040204" pitchFamily="50" charset="-128"/>
              </a:rPr>
              <a:t>ご覧頂き</a:t>
            </a:r>
            <a:br>
              <a:rPr lang="en-US" altLang="ja-JP" dirty="0">
                <a:latin typeface="Meiryo UI" panose="020B0604030504040204" pitchFamily="50" charset="-128"/>
                <a:ea typeface="Meiryo UI" panose="020B0604030504040204" pitchFamily="50" charset="-128"/>
              </a:rPr>
            </a:br>
            <a:r>
              <a:rPr lang="ja-JP" altLang="en-US">
                <a:latin typeface="Meiryo UI" panose="020B0604030504040204" pitchFamily="50" charset="-128"/>
                <a:ea typeface="Meiryo UI" panose="020B0604030504040204" pitchFamily="50" charset="-128"/>
              </a:rPr>
              <a:t>ありがとう</a:t>
            </a:r>
            <a:br>
              <a:rPr lang="en-US" altLang="ja-JP" dirty="0">
                <a:latin typeface="Meiryo UI" panose="020B0604030504040204" pitchFamily="50" charset="-128"/>
                <a:ea typeface="Meiryo UI" panose="020B0604030504040204" pitchFamily="50" charset="-128"/>
              </a:rPr>
            </a:br>
            <a:r>
              <a:rPr lang="ja-JP" altLang="en-US">
                <a:latin typeface="Meiryo UI" panose="020B0604030504040204" pitchFamily="50" charset="-128"/>
                <a:ea typeface="Meiryo UI" panose="020B0604030504040204" pitchFamily="50" charset="-128"/>
              </a:rPr>
              <a:t>ございました</a:t>
            </a:r>
          </a:p>
        </p:txBody>
      </p:sp>
      <p:sp>
        <p:nvSpPr>
          <p:cNvPr id="7" name="テキスト プレースホルダー 6">
            <a:extLst>
              <a:ext uri="{FF2B5EF4-FFF2-40B4-BE49-F238E27FC236}">
                <a16:creationId xmlns:a16="http://schemas.microsoft.com/office/drawing/2014/main" id="{42AF1107-8D35-4E35-93C7-D3640946F742}"/>
              </a:ext>
            </a:extLst>
          </p:cNvPr>
          <p:cNvSpPr>
            <a:spLocks noGrp="1"/>
          </p:cNvSpPr>
          <p:nvPr>
            <p:ph type="body" sz="quarter" idx="13"/>
          </p:nvPr>
        </p:nvSpPr>
        <p:spPr/>
        <p:txBody>
          <a:bodyPr rtlCol="0">
            <a:noAutofit/>
          </a:bodyPr>
          <a:lstStyle/>
          <a:p>
            <a:pPr rtl="0"/>
            <a:r>
              <a:rPr lang="ja-JP" altLang="en-US" sz="2000">
                <a:latin typeface="Meiryo UI" panose="020B0604030504040204" pitchFamily="50" charset="-128"/>
                <a:ea typeface="Meiryo UI" panose="020B0604030504040204" pitchFamily="50" charset="-128"/>
              </a:rPr>
              <a:t>森下　裕輝（もりした　ゆうき）</a:t>
            </a:r>
            <a:endParaRPr lang="en-US" altLang="ja-JP" sz="2000" dirty="0">
              <a:latin typeface="Meiryo UI" panose="020B0604030504040204" pitchFamily="50" charset="-128"/>
              <a:ea typeface="Meiryo UI" panose="020B0604030504040204" pitchFamily="50" charset="-128"/>
            </a:endParaRPr>
          </a:p>
          <a:p>
            <a:pPr rtl="0"/>
            <a:r>
              <a:rPr lang="en-US" altLang="ja-JP" sz="2000" dirty="0"/>
              <a:t>yuki@yuki.ms</a:t>
            </a:r>
            <a:r>
              <a:rPr lang="en-US" altLang="ja-JP" sz="2000" dirty="0">
                <a:latin typeface="Meiryo UI" panose="020B0604030504040204" pitchFamily="50" charset="-128"/>
                <a:ea typeface="Meiryo UI" panose="020B0604030504040204" pitchFamily="50" charset="-128"/>
              </a:rPr>
              <a:t>  yuki@riss004165.pro</a:t>
            </a:r>
            <a:endParaRPr lang="ja-JP" altLang="en-US" sz="2000">
              <a:latin typeface="Meiryo UI" panose="020B0604030504040204" pitchFamily="50" charset="-128"/>
              <a:ea typeface="Meiryo UI" panose="020B0604030504040204" pitchFamily="50" charset="-128"/>
            </a:endParaRPr>
          </a:p>
          <a:p>
            <a:pPr rtl="0"/>
            <a:r>
              <a:rPr lang="en-US" altLang="ja-JP" sz="2000" dirty="0">
                <a:latin typeface="Meiryo UI" panose="020B0604030504040204" pitchFamily="50" charset="-128"/>
                <a:ea typeface="Meiryo UI" panose="020B0604030504040204" pitchFamily="50" charset="-128"/>
              </a:rPr>
              <a:t>https://www.nanbyo.me/</a:t>
            </a:r>
            <a:endParaRPr lang="ja-JP" altLang="en-US" sz="2000">
              <a:latin typeface="Meiryo UI" panose="020B0604030504040204" pitchFamily="50" charset="-128"/>
              <a:ea typeface="Meiryo UI" panose="020B0604030504040204" pitchFamily="50" charset="-128"/>
            </a:endParaRPr>
          </a:p>
          <a:p>
            <a:pPr rtl="0"/>
            <a:endParaRPr lang="ja-JP" altLang="en-US">
              <a:latin typeface="Meiryo UI" panose="020B0604030504040204" pitchFamily="50" charset="-128"/>
              <a:ea typeface="Meiryo UI" panose="020B0604030504040204" pitchFamily="50" charset="-128"/>
            </a:endParaRPr>
          </a:p>
        </p:txBody>
      </p:sp>
      <p:pic>
        <p:nvPicPr>
          <p:cNvPr id="15" name="図プレースホルダー 14">
            <a:extLst>
              <a:ext uri="{FF2B5EF4-FFF2-40B4-BE49-F238E27FC236}">
                <a16:creationId xmlns:a16="http://schemas.microsoft.com/office/drawing/2014/main" id="{3D15FDC1-74B5-4FD8-BD17-0E2502C411A6}"/>
              </a:ext>
              <a:ext uri="{C183D7F6-B498-43B3-948B-1728B52AA6E4}">
                <adec:decorative xmlns:adec="http://schemas.microsoft.com/office/drawing/2017/decorative" val="1"/>
              </a:ext>
            </a:extLst>
          </p:cNvPr>
          <p:cNvPicPr>
            <a:picLocks noGrp="1" noChangeAspect="1"/>
          </p:cNvPicPr>
          <p:nvPr>
            <p:ph type="pic" sz="quarter" idx="17"/>
          </p:nvPr>
        </p:nvPicPr>
        <p:blipFill>
          <a:blip r:embed="rId5"/>
          <a:srcRect t="893" b="893"/>
          <a:stretch/>
        </p:blipFill>
        <p:spPr>
          <a:xfrm>
            <a:off x="1092905" y="4018982"/>
            <a:ext cx="3854161" cy="2839018"/>
          </a:xfrm>
        </p:spPr>
      </p:pic>
      <p:pic>
        <p:nvPicPr>
          <p:cNvPr id="13" name="図プレースホルダー 12">
            <a:extLst>
              <a:ext uri="{FF2B5EF4-FFF2-40B4-BE49-F238E27FC236}">
                <a16:creationId xmlns:a16="http://schemas.microsoft.com/office/drawing/2014/main" id="{E02C4914-F076-4415-9C5D-A9BDB6CC6110}"/>
              </a:ext>
              <a:ext uri="{C183D7F6-B498-43B3-948B-1728B52AA6E4}">
                <adec:decorative xmlns:adec="http://schemas.microsoft.com/office/drawing/2017/decorative" val="1"/>
              </a:ext>
            </a:extLst>
          </p:cNvPr>
          <p:cNvPicPr>
            <a:picLocks noGrp="1" noChangeAspect="1"/>
          </p:cNvPicPr>
          <p:nvPr>
            <p:ph type="pic" sz="quarter" idx="16"/>
          </p:nvPr>
        </p:nvPicPr>
        <p:blipFill>
          <a:blip r:embed="rId6"/>
          <a:srcRect l="2504" r="2504"/>
          <a:stretch/>
        </p:blipFill>
        <p:spPr>
          <a:xfrm>
            <a:off x="5279471" y="4395190"/>
            <a:ext cx="3119293" cy="2462810"/>
          </a:xfrm>
        </p:spPr>
      </p:pic>
      <p:sp>
        <p:nvSpPr>
          <p:cNvPr id="12" name="テキスト プレースホルダー 6">
            <a:extLst>
              <a:ext uri="{FF2B5EF4-FFF2-40B4-BE49-F238E27FC236}">
                <a16:creationId xmlns:a16="http://schemas.microsoft.com/office/drawing/2014/main" id="{55CA1AA9-0F29-3BC7-DED4-E51DA4D0021E}"/>
              </a:ext>
            </a:extLst>
          </p:cNvPr>
          <p:cNvSpPr txBox="1">
            <a:spLocks/>
          </p:cNvSpPr>
          <p:nvPr/>
        </p:nvSpPr>
        <p:spPr>
          <a:xfrm>
            <a:off x="8070574" y="5438490"/>
            <a:ext cx="4022366" cy="1218341"/>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kumimoji="1" sz="1800" kern="1200">
                <a:solidFill>
                  <a:schemeClr val="bg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r>
              <a:rPr lang="ja-JP" altLang="en-US"/>
              <a:t>「福井県ポスター」画像</a:t>
            </a:r>
            <a:r>
              <a:rPr lang="en-US" altLang="ja-JP" dirty="0"/>
              <a:t>2</a:t>
            </a:r>
            <a:r>
              <a:rPr lang="ja-JP" altLang="en-US"/>
              <a:t>枚、</a:t>
            </a:r>
            <a:br>
              <a:rPr lang="en-US" altLang="ja-JP" dirty="0"/>
            </a:br>
            <a:r>
              <a:rPr lang="ja-JP" altLang="en-US"/>
              <a:t>を除いた写真等は森下個人撮影です。</a:t>
            </a:r>
            <a:endParaRPr lang="en-US" altLang="ja-JP" dirty="0"/>
          </a:p>
        </p:txBody>
      </p:sp>
    </p:spTree>
    <p:extLst>
      <p:ext uri="{BB962C8B-B14F-4D97-AF65-F5344CB8AC3E}">
        <p14:creationId xmlns:p14="http://schemas.microsoft.com/office/powerpoint/2010/main" val="927313156"/>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F2FB0B-15EC-453B-BC9B-69AD35DDCEA3}"/>
              </a:ext>
            </a:extLst>
          </p:cNvPr>
          <p:cNvSpPr>
            <a:spLocks noGrp="1"/>
          </p:cNvSpPr>
          <p:nvPr>
            <p:ph type="ctrTitle"/>
          </p:nvPr>
        </p:nvSpPr>
        <p:spPr/>
        <p:txBody>
          <a:bodyPr rtlCol="0"/>
          <a:lstStyle/>
          <a:p>
            <a:pPr rtl="0"/>
            <a:r>
              <a:rPr lang="ja-JP" altLang="en-US" b="1" cap="all" spc="400">
                <a:solidFill>
                  <a:schemeClr val="bg1"/>
                </a:solidFill>
                <a:latin typeface="Meiryo UI" panose="020B0604030504040204" pitchFamily="50" charset="-128"/>
                <a:ea typeface="Meiryo UI" panose="020B0604030504040204" pitchFamily="50" charset="-128"/>
              </a:rPr>
              <a:t>トピック </a:t>
            </a:r>
            <a:r>
              <a:rPr lang="en-US" altLang="ja-JP" b="1" cap="all" spc="400" dirty="0">
                <a:solidFill>
                  <a:schemeClr val="bg1"/>
                </a:solidFill>
                <a:latin typeface="Meiryo UI" panose="020B0604030504040204" pitchFamily="50" charset="-128"/>
                <a:ea typeface="Meiryo UI" panose="020B0604030504040204" pitchFamily="50" charset="-128"/>
              </a:rPr>
              <a:t>1</a:t>
            </a:r>
            <a:r>
              <a:rPr lang="ja-JP" altLang="en-US" b="1" cap="all" spc="400">
                <a:solidFill>
                  <a:schemeClr val="bg1"/>
                </a:solidFill>
                <a:latin typeface="Meiryo UI" panose="020B0604030504040204" pitchFamily="50" charset="-128"/>
                <a:ea typeface="Meiryo UI" panose="020B0604030504040204" pitchFamily="50" charset="-128"/>
              </a:rPr>
              <a:t>　難病カフェとは</a:t>
            </a:r>
            <a:br>
              <a:rPr lang="en-US" altLang="ja-JP" b="1" cap="all" spc="400" dirty="0">
                <a:solidFill>
                  <a:schemeClr val="bg1"/>
                </a:solidFill>
                <a:latin typeface="Meiryo UI" panose="020B0604030504040204" pitchFamily="50" charset="-128"/>
                <a:ea typeface="Meiryo UI" panose="020B0604030504040204" pitchFamily="50" charset="-128"/>
              </a:rPr>
            </a:br>
            <a:r>
              <a:rPr lang="ja-JP" altLang="en-US" b="1" cap="all" spc="400">
                <a:solidFill>
                  <a:schemeClr val="bg1"/>
                </a:solidFill>
                <a:latin typeface="Meiryo UI" panose="020B0604030504040204" pitchFamily="50" charset="-128"/>
                <a:ea typeface="Meiryo UI" panose="020B0604030504040204" pitchFamily="50" charset="-128"/>
              </a:rPr>
              <a:t>何か？</a:t>
            </a:r>
            <a:endParaRPr lang="ja-JP" altLang="en-US">
              <a:latin typeface="Meiryo UI" panose="020B0604030504040204" pitchFamily="50" charset="-128"/>
              <a:ea typeface="Meiryo UI" panose="020B0604030504040204" pitchFamily="50" charset="-128"/>
            </a:endParaRPr>
          </a:p>
        </p:txBody>
      </p:sp>
      <p:sp>
        <p:nvSpPr>
          <p:cNvPr id="3" name="サブタイトル 2">
            <a:extLst>
              <a:ext uri="{FF2B5EF4-FFF2-40B4-BE49-F238E27FC236}">
                <a16:creationId xmlns:a16="http://schemas.microsoft.com/office/drawing/2014/main" id="{05408798-0DB3-46BF-880E-7BB904D700F6}"/>
              </a:ext>
            </a:extLst>
          </p:cNvPr>
          <p:cNvSpPr>
            <a:spLocks noGrp="1"/>
          </p:cNvSpPr>
          <p:nvPr>
            <p:ph type="subTitle" idx="1"/>
          </p:nvPr>
        </p:nvSpPr>
        <p:spPr/>
        <p:txBody>
          <a:bodyPr rtlCol="0">
            <a:normAutofit/>
          </a:bodyPr>
          <a:lstStyle/>
          <a:p>
            <a:pPr rtl="0"/>
            <a:r>
              <a:rPr lang="ja-JP" altLang="en-US" sz="2800">
                <a:solidFill>
                  <a:schemeClr val="bg1"/>
                </a:solidFill>
                <a:latin typeface="Meiryo UI" panose="020B0604030504040204" pitchFamily="50" charset="-128"/>
                <a:ea typeface="Meiryo UI" panose="020B0604030504040204" pitchFamily="50" charset="-128"/>
              </a:rPr>
              <a:t>そもそも、難病とはなにかにはじまり、難病カフェに至るまで</a:t>
            </a:r>
            <a:endParaRPr lang="ja-JP" altLang="en-US" sz="28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27882511"/>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「難病」とは（１）</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5</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p:txBody>
          <a:bodyPr/>
          <a:lstStyle/>
          <a:p>
            <a:pPr marL="0" indent="0">
              <a:buNone/>
            </a:pPr>
            <a:r>
              <a:rPr lang="ja-JP" altLang="en-US"/>
              <a:t>難病とは、各国においての定義は大きく異なっているのが現状ですが、</a:t>
            </a:r>
            <a:endParaRPr lang="en-US" altLang="ja-JP" dirty="0"/>
          </a:p>
          <a:p>
            <a:pPr marL="0" indent="0">
              <a:buNone/>
            </a:pPr>
            <a:r>
              <a:rPr lang="ja-JP" altLang="en-US"/>
              <a:t>我が国においては、</a:t>
            </a:r>
            <a:endParaRPr lang="en-US" altLang="ja-JP" dirty="0"/>
          </a:p>
          <a:p>
            <a:pPr>
              <a:buFont typeface="Wingdings" panose="05000000000000000000" pitchFamily="2" charset="2"/>
              <a:buChar char="ü"/>
            </a:pPr>
            <a:r>
              <a:rPr lang="ja-JP" altLang="en-US"/>
              <a:t>原因不明、治療方針未確定であり、かつ、後遺症を残すおそれが少なくない疾病</a:t>
            </a:r>
            <a:endParaRPr lang="en-US" altLang="ja-JP" dirty="0"/>
          </a:p>
          <a:p>
            <a:pPr>
              <a:buFont typeface="Wingdings" panose="05000000000000000000" pitchFamily="2" charset="2"/>
              <a:buChar char="ü"/>
            </a:pPr>
            <a:r>
              <a:rPr lang="ja-JP" altLang="en-US"/>
              <a:t>経過が慢性にわたり、単に経済的な問題のみならず、介護等に等しく人手を要するために家族の負担が重く、また精神的にも負担の大きい疾病</a:t>
            </a:r>
            <a:endParaRPr lang="en-US" altLang="ja-JP" dirty="0"/>
          </a:p>
          <a:p>
            <a:pPr marL="0" indent="0">
              <a:buNone/>
            </a:pPr>
            <a:r>
              <a:rPr lang="ja-JP" altLang="en-US"/>
              <a:t>（昭和</a:t>
            </a:r>
            <a:r>
              <a:rPr lang="en-US" altLang="ja-JP" dirty="0"/>
              <a:t>47</a:t>
            </a:r>
            <a:r>
              <a:rPr lang="ja-JP" altLang="en-US"/>
              <a:t>年の「難病対策要綱」において）</a:t>
            </a:r>
            <a:endParaRPr lang="en-US" altLang="ja-JP" dirty="0"/>
          </a:p>
          <a:p>
            <a:pPr marL="0" indent="0">
              <a:buNone/>
            </a:pPr>
            <a:r>
              <a:rPr lang="ja-JP" altLang="en-US"/>
              <a:t>と定義されています。</a:t>
            </a:r>
            <a:endParaRPr lang="en-US" altLang="ja-JP" dirty="0"/>
          </a:p>
          <a:p>
            <a:pPr marL="0" indent="0">
              <a:buNone/>
            </a:pPr>
            <a:r>
              <a:rPr lang="ja-JP" altLang="en-US"/>
              <a:t>これが、我が国の「難病」のはじまり。</a:t>
            </a:r>
            <a:endParaRPr lang="en-US" altLang="ja-JP" dirty="0"/>
          </a:p>
        </p:txBody>
      </p:sp>
    </p:spTree>
    <p:extLst>
      <p:ext uri="{BB962C8B-B14F-4D97-AF65-F5344CB8AC3E}">
        <p14:creationId xmlns:p14="http://schemas.microsoft.com/office/powerpoint/2010/main" val="783914445"/>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「難病」とは（２）</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6</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p:txBody>
          <a:bodyPr>
            <a:normAutofit lnSpcReduction="10000"/>
          </a:bodyPr>
          <a:lstStyle/>
          <a:p>
            <a:pPr marL="0" indent="0">
              <a:buNone/>
            </a:pPr>
            <a:r>
              <a:rPr lang="ja-JP" altLang="en-US"/>
              <a:t>その後、難病は、治療研究という側面を帯びてきます。（「難治性疾患克服研究事業」。最終的に臨床調査研究分野１３０疾患とその他各種分野が採用。）</a:t>
            </a:r>
            <a:endParaRPr lang="en-US" altLang="ja-JP" dirty="0"/>
          </a:p>
          <a:p>
            <a:pPr marL="0" indent="0">
              <a:buNone/>
            </a:pPr>
            <a:r>
              <a:rPr lang="ja-JP" altLang="en-US"/>
              <a:t>また同時に、そのうちの対象者に対して、医療費の助成が行われるようになります。</a:t>
            </a:r>
            <a:endParaRPr lang="en-US" altLang="ja-JP" dirty="0"/>
          </a:p>
          <a:p>
            <a:pPr marL="0" indent="0">
              <a:buNone/>
            </a:pPr>
            <a:r>
              <a:rPr lang="ja-JP" altLang="en-US"/>
              <a:t>これが、「特定疾患治療研究事業」（通称、「特定疾患」）と呼ばれるものです。</a:t>
            </a:r>
            <a:endParaRPr lang="en-US" altLang="ja-JP" dirty="0"/>
          </a:p>
          <a:p>
            <a:pPr marL="0" indent="0">
              <a:buNone/>
            </a:pPr>
            <a:r>
              <a:rPr lang="ja-JP" altLang="en-US"/>
              <a:t>（対象は「診断基準が一応確立し、かつ難治度、重症度が高く、患者数が比較的少ないため、公費負担の方法をとらないと原因の究明、治療法の開発などに困難をきたすおそれのある疾患」で、最終的には５６疾患となりました。）</a:t>
            </a:r>
            <a:endParaRPr lang="en-US" altLang="ja-JP" dirty="0"/>
          </a:p>
        </p:txBody>
      </p:sp>
    </p:spTree>
    <p:extLst>
      <p:ext uri="{BB962C8B-B14F-4D97-AF65-F5344CB8AC3E}">
        <p14:creationId xmlns:p14="http://schemas.microsoft.com/office/powerpoint/2010/main" val="4065025191"/>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「難病」とは（３）</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7</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p:txBody>
          <a:bodyPr>
            <a:normAutofit/>
          </a:bodyPr>
          <a:lstStyle/>
          <a:p>
            <a:pPr marL="0" indent="0">
              <a:buNone/>
            </a:pPr>
            <a:r>
              <a:rPr lang="ja-JP" altLang="en-US"/>
              <a:t>ただ、あくまで「事業」であったことから予算事業であり、法的裏付けがとぼしく、晩年には総計で数百億円に及ぶ予算が計上されるに至り、限界を迎えてきました。</a:t>
            </a:r>
            <a:endParaRPr lang="en-US" altLang="ja-JP" dirty="0"/>
          </a:p>
          <a:p>
            <a:pPr marL="0" indent="0">
              <a:buNone/>
            </a:pPr>
            <a:r>
              <a:rPr lang="ja-JP" altLang="en-US"/>
              <a:t>そこで、「持続可能な社会保障の確立を図るための改革」の一環として、平成</a:t>
            </a:r>
            <a:r>
              <a:rPr lang="en-US" altLang="ja-JP" dirty="0"/>
              <a:t>26</a:t>
            </a:r>
            <a:r>
              <a:rPr lang="ja-JP" altLang="en-US"/>
              <a:t>年</a:t>
            </a:r>
            <a:r>
              <a:rPr lang="en-US" altLang="ja-JP" dirty="0"/>
              <a:t>5</a:t>
            </a:r>
            <a:r>
              <a:rPr lang="ja-JP" altLang="en-US"/>
              <a:t>月</a:t>
            </a:r>
            <a:r>
              <a:rPr lang="en-US" altLang="ja-JP" dirty="0"/>
              <a:t>23</a:t>
            </a:r>
            <a:r>
              <a:rPr lang="ja-JP" altLang="en-US"/>
              <a:t>日、「難病の患者に対する医療等に関する法律」（難病法）が成立し、翌年</a:t>
            </a:r>
            <a:r>
              <a:rPr lang="en-US" altLang="ja-JP" dirty="0"/>
              <a:t>1</a:t>
            </a:r>
            <a:r>
              <a:rPr lang="ja-JP" altLang="en-US"/>
              <a:t>月</a:t>
            </a:r>
            <a:r>
              <a:rPr lang="en-US" altLang="ja-JP" dirty="0"/>
              <a:t>1</a:t>
            </a:r>
            <a:r>
              <a:rPr lang="ja-JP" altLang="en-US"/>
              <a:t>日に施行されました。</a:t>
            </a:r>
            <a:endParaRPr lang="en-US" altLang="ja-JP" dirty="0"/>
          </a:p>
          <a:p>
            <a:pPr marL="0" indent="0">
              <a:buNone/>
            </a:pPr>
            <a:endParaRPr lang="en-US" altLang="ja-JP" dirty="0"/>
          </a:p>
          <a:p>
            <a:pPr marL="0" indent="0">
              <a:buNone/>
            </a:pPr>
            <a:r>
              <a:rPr lang="ja-JP" altLang="en-US"/>
              <a:t>また、この法律の中で、医療費助成がなされる難病は、「指定難病」として新たに定義されることになりました。</a:t>
            </a:r>
            <a:endParaRPr lang="en-US" altLang="ja-JP" dirty="0"/>
          </a:p>
        </p:txBody>
      </p:sp>
    </p:spTree>
    <p:extLst>
      <p:ext uri="{BB962C8B-B14F-4D97-AF65-F5344CB8AC3E}">
        <p14:creationId xmlns:p14="http://schemas.microsoft.com/office/powerpoint/2010/main" val="3857781325"/>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「難病」とは（</a:t>
            </a:r>
            <a:r>
              <a:rPr lang="en-US" altLang="ja-JP" sz="5400" dirty="0">
                <a:latin typeface="Meiryo UI" panose="020B0604030504040204" pitchFamily="50" charset="-128"/>
                <a:ea typeface="Meiryo UI" panose="020B0604030504040204" pitchFamily="50" charset="-128"/>
              </a:rPr>
              <a:t>4</a:t>
            </a:r>
            <a:r>
              <a:rPr lang="ja-JP" altLang="en-US" sz="5400">
                <a:latin typeface="Meiryo UI" panose="020B0604030504040204" pitchFamily="50" charset="-128"/>
                <a:ea typeface="Meiryo UI" panose="020B0604030504040204" pitchFamily="50" charset="-128"/>
              </a:rPr>
              <a:t>）</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8</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p:txBody>
          <a:bodyPr>
            <a:normAutofit lnSpcReduction="10000"/>
          </a:bodyPr>
          <a:lstStyle/>
          <a:p>
            <a:pPr marL="0" indent="0">
              <a:buNone/>
            </a:pPr>
            <a:r>
              <a:rPr lang="ja-JP" altLang="en-US"/>
              <a:t>先述の、「難病法」の中で、「難病」とは、</a:t>
            </a:r>
            <a:endParaRPr lang="en-US" altLang="ja-JP" dirty="0"/>
          </a:p>
          <a:p>
            <a:pPr>
              <a:buFont typeface="Wingdings" panose="05000000000000000000" pitchFamily="2" charset="2"/>
              <a:buChar char="ü"/>
            </a:pPr>
            <a:r>
              <a:rPr lang="ja-JP" altLang="en-US"/>
              <a:t>発病の機構が明らかでなく</a:t>
            </a:r>
            <a:endParaRPr lang="en-US" altLang="ja-JP" dirty="0"/>
          </a:p>
          <a:p>
            <a:pPr>
              <a:buFont typeface="Wingdings" panose="05000000000000000000" pitchFamily="2" charset="2"/>
              <a:buChar char="ü"/>
            </a:pPr>
            <a:r>
              <a:rPr lang="ja-JP" altLang="en-US"/>
              <a:t>治療方法が確立していない</a:t>
            </a:r>
            <a:endParaRPr lang="en-US" altLang="ja-JP" dirty="0"/>
          </a:p>
          <a:p>
            <a:pPr>
              <a:buFont typeface="Wingdings" panose="05000000000000000000" pitchFamily="2" charset="2"/>
              <a:buChar char="ü"/>
            </a:pPr>
            <a:r>
              <a:rPr lang="ja-JP" altLang="en-US"/>
              <a:t>希少な疾患であって</a:t>
            </a:r>
            <a:endParaRPr lang="en-US" altLang="ja-JP" dirty="0"/>
          </a:p>
          <a:p>
            <a:pPr>
              <a:buFont typeface="Wingdings" panose="05000000000000000000" pitchFamily="2" charset="2"/>
              <a:buChar char="ü"/>
            </a:pPr>
            <a:r>
              <a:rPr lang="ja-JP" altLang="en-US"/>
              <a:t>長期の療養を必要とするもの</a:t>
            </a:r>
            <a:endParaRPr lang="en-US" altLang="ja-JP" dirty="0"/>
          </a:p>
          <a:p>
            <a:pPr marL="0" indent="0">
              <a:buNone/>
            </a:pPr>
            <a:r>
              <a:rPr lang="ja-JP" altLang="en-US"/>
              <a:t>という、「難病</a:t>
            </a:r>
            <a:r>
              <a:rPr lang="en-US" altLang="ja-JP" dirty="0"/>
              <a:t>4</a:t>
            </a:r>
            <a:r>
              <a:rPr lang="ja-JP" altLang="en-US"/>
              <a:t>要件」が定められています。</a:t>
            </a:r>
            <a:endParaRPr lang="en-US" altLang="ja-JP" dirty="0"/>
          </a:p>
          <a:p>
            <a:pPr marL="0" indent="0">
              <a:buNone/>
            </a:pPr>
            <a:r>
              <a:rPr lang="ja-JP" altLang="en-US"/>
              <a:t>これが今日で言う、「難病」の定義となります。「難病カフェ」はこの要件の疾患を持っている人を一般的には対象とします（が、例外もたくさん）。</a:t>
            </a:r>
            <a:endParaRPr lang="en-US" altLang="ja-JP" dirty="0"/>
          </a:p>
          <a:p>
            <a:pPr marL="0" indent="0">
              <a:buNone/>
            </a:pPr>
            <a:r>
              <a:rPr lang="ja-JP" altLang="en-US" sz="1700"/>
              <a:t>（なお、医療費助成が受けられる「指定難病」はこれにさらに条件が</a:t>
            </a:r>
            <a:r>
              <a:rPr lang="en-US" altLang="ja-JP" sz="1700" dirty="0"/>
              <a:t>2</a:t>
            </a:r>
            <a:r>
              <a:rPr lang="ja-JP" altLang="en-US" sz="1700"/>
              <a:t>つ加わります。「患者数が本邦において一定の人数（人口の約０．１％程度）に達しないこと」、「客観的な診断基準（またはそれに準ずるもの）が成立していること」。令和</a:t>
            </a:r>
            <a:r>
              <a:rPr lang="en-US" altLang="ja-JP" sz="1700" dirty="0"/>
              <a:t>4</a:t>
            </a:r>
            <a:r>
              <a:rPr lang="ja-JP" altLang="en-US" sz="1700"/>
              <a:t>年</a:t>
            </a:r>
            <a:r>
              <a:rPr lang="en-US" altLang="ja-JP" sz="1700" dirty="0"/>
              <a:t>4</a:t>
            </a:r>
            <a:r>
              <a:rPr lang="ja-JP" altLang="en-US" sz="1700"/>
              <a:t>月現在で</a:t>
            </a:r>
            <a:r>
              <a:rPr lang="en-US" altLang="ja-JP" sz="1700" dirty="0"/>
              <a:t>338</a:t>
            </a:r>
            <a:r>
              <a:rPr lang="ja-JP" altLang="en-US" sz="1700"/>
              <a:t>疾患、約</a:t>
            </a:r>
            <a:r>
              <a:rPr lang="en-US" altLang="ja-JP" sz="1700" dirty="0"/>
              <a:t>100</a:t>
            </a:r>
            <a:r>
              <a:rPr lang="ja-JP" altLang="en-US" sz="1700"/>
              <a:t>万人以上の対象者がいます。）</a:t>
            </a:r>
            <a:endParaRPr lang="en-US" altLang="ja-JP" sz="1700" dirty="0"/>
          </a:p>
        </p:txBody>
      </p:sp>
    </p:spTree>
    <p:extLst>
      <p:ext uri="{BB962C8B-B14F-4D97-AF65-F5344CB8AC3E}">
        <p14:creationId xmlns:p14="http://schemas.microsoft.com/office/powerpoint/2010/main" val="2794002685"/>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ja-JP" altLang="en-US" sz="5400">
                <a:latin typeface="Meiryo UI" panose="020B0604030504040204" pitchFamily="50" charset="-128"/>
                <a:ea typeface="Meiryo UI" panose="020B0604030504040204" pitchFamily="50" charset="-128"/>
              </a:rPr>
              <a:t>「難病」とは（</a:t>
            </a:r>
            <a:r>
              <a:rPr lang="en-US" altLang="ja-JP" sz="5400" dirty="0">
                <a:latin typeface="Meiryo UI" panose="020B0604030504040204" pitchFamily="50" charset="-128"/>
                <a:ea typeface="Meiryo UI" panose="020B0604030504040204" pitchFamily="50" charset="-128"/>
              </a:rPr>
              <a:t>5</a:t>
            </a:r>
            <a:r>
              <a:rPr lang="ja-JP" altLang="en-US" sz="5400">
                <a:latin typeface="Meiryo UI" panose="020B0604030504040204" pitchFamily="50" charset="-128"/>
                <a:ea typeface="Meiryo UI" panose="020B0604030504040204" pitchFamily="50" charset="-128"/>
              </a:rPr>
              <a:t>：統計値）</a:t>
            </a:r>
          </a:p>
        </p:txBody>
      </p:sp>
      <p:sp>
        <p:nvSpPr>
          <p:cNvPr id="9" name="スライド番号プレースホルダー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US" altLang="ja-JP" b="1" cap="all" spc="100" smtClean="0">
                <a:solidFill>
                  <a:schemeClr val="accent2"/>
                </a:solidFill>
                <a:latin typeface="Meiryo UI" panose="020B0604030504040204" pitchFamily="50" charset="-128"/>
                <a:ea typeface="Meiryo UI" panose="020B0604030504040204" pitchFamily="50" charset="-128"/>
              </a:rPr>
              <a:t>9</a:t>
            </a:fld>
            <a:endParaRPr lang="ja-JP" altLang="en-US" b="1" cap="all" spc="100">
              <a:solidFill>
                <a:schemeClr val="accent2"/>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C5C033FA-EDB6-A221-8F89-2A4135B24BE5}"/>
              </a:ext>
            </a:extLst>
          </p:cNvPr>
          <p:cNvSpPr>
            <a:spLocks noGrp="1"/>
          </p:cNvSpPr>
          <p:nvPr>
            <p:ph idx="1"/>
          </p:nvPr>
        </p:nvSpPr>
        <p:spPr/>
        <p:txBody>
          <a:bodyPr>
            <a:normAutofit fontScale="85000" lnSpcReduction="10000"/>
          </a:bodyPr>
          <a:lstStyle/>
          <a:p>
            <a:pPr marL="0" indent="0">
              <a:buNone/>
            </a:pPr>
            <a:r>
              <a:rPr lang="ja-JP" altLang="en-US"/>
              <a:t>なお、先ほど、下の小さな文字で「指定難病」について、令和</a:t>
            </a:r>
            <a:r>
              <a:rPr lang="en-US" altLang="ja-JP" dirty="0"/>
              <a:t>4</a:t>
            </a:r>
            <a:r>
              <a:rPr lang="ja-JP" altLang="en-US"/>
              <a:t>年</a:t>
            </a:r>
            <a:r>
              <a:rPr lang="en-US" altLang="ja-JP" dirty="0"/>
              <a:t>4</a:t>
            </a:r>
            <a:r>
              <a:rPr lang="ja-JP" altLang="en-US"/>
              <a:t>月現在で、</a:t>
            </a:r>
            <a:r>
              <a:rPr lang="en-US" altLang="ja-JP" dirty="0"/>
              <a:t>338</a:t>
            </a:r>
            <a:r>
              <a:rPr lang="ja-JP" altLang="en-US"/>
              <a:t>疾患が指定されている旨お伝えしましたが、</a:t>
            </a:r>
            <a:endParaRPr lang="en-US" altLang="ja-JP" dirty="0"/>
          </a:p>
          <a:p>
            <a:pPr marL="0" indent="0">
              <a:buNone/>
            </a:pPr>
            <a:endParaRPr lang="en-US" altLang="ja-JP" dirty="0"/>
          </a:p>
          <a:p>
            <a:pPr marL="0" indent="0">
              <a:buNone/>
            </a:pPr>
            <a:r>
              <a:rPr lang="ja-JP" altLang="en-US"/>
              <a:t>令和</a:t>
            </a:r>
            <a:r>
              <a:rPr lang="en-US" altLang="ja-JP" dirty="0"/>
              <a:t>2</a:t>
            </a:r>
            <a:r>
              <a:rPr lang="ja-JP" altLang="en-US"/>
              <a:t>年度末のデータですが、「指定難病」の受給者証所持者数は統計があるため、</a:t>
            </a:r>
            <a:endParaRPr lang="en-US" altLang="ja-JP" dirty="0"/>
          </a:p>
          <a:p>
            <a:pPr>
              <a:buFont typeface="Wingdings" panose="05000000000000000000" pitchFamily="2" charset="2"/>
              <a:buChar char="Ø"/>
            </a:pPr>
            <a:r>
              <a:rPr lang="ja-JP" altLang="en-US"/>
              <a:t>全国の指定難病受給者数：</a:t>
            </a:r>
            <a:r>
              <a:rPr lang="en-US" altLang="ja-JP" dirty="0"/>
              <a:t>1,033,770</a:t>
            </a:r>
            <a:r>
              <a:rPr lang="ja-JP" altLang="en-US"/>
              <a:t>人</a:t>
            </a:r>
            <a:endParaRPr lang="en-US" altLang="ja-JP" dirty="0"/>
          </a:p>
          <a:p>
            <a:pPr>
              <a:buFont typeface="Wingdings" panose="05000000000000000000" pitchFamily="2" charset="2"/>
              <a:buChar char="Ø"/>
            </a:pPr>
            <a:r>
              <a:rPr lang="ja-JP" altLang="en-US"/>
              <a:t>福井県の指定難病受給者数：</a:t>
            </a:r>
            <a:r>
              <a:rPr lang="en-US" altLang="ja-JP" dirty="0"/>
              <a:t>6,482</a:t>
            </a:r>
            <a:r>
              <a:rPr lang="ja-JP" altLang="en-US"/>
              <a:t>人</a:t>
            </a:r>
            <a:endParaRPr lang="en-US" altLang="ja-JP" dirty="0"/>
          </a:p>
          <a:p>
            <a:pPr marL="0" indent="0">
              <a:buNone/>
            </a:pPr>
            <a:r>
              <a:rPr lang="ja-JP" altLang="en-US"/>
              <a:t>（「難病情報センター」当該ページ：</a:t>
            </a:r>
            <a:r>
              <a:rPr lang="en-US" altLang="ja-JP" dirty="0">
                <a:hlinkClick r:id="rId3"/>
              </a:rPr>
              <a:t>https://www.nanbyou.or.jp/entry/5354</a:t>
            </a:r>
            <a:r>
              <a:rPr lang="ja-JP" altLang="en-US"/>
              <a:t>　より抜粋）</a:t>
            </a:r>
            <a:endParaRPr lang="en-US" altLang="ja-JP" dirty="0"/>
          </a:p>
          <a:p>
            <a:pPr marL="0" indent="0">
              <a:buNone/>
            </a:pPr>
            <a:r>
              <a:rPr lang="ja-JP" altLang="en-US"/>
              <a:t>となっています。</a:t>
            </a:r>
            <a:endParaRPr lang="en-US" altLang="ja-JP" dirty="0"/>
          </a:p>
          <a:p>
            <a:pPr marL="0" indent="0">
              <a:buNone/>
            </a:pPr>
            <a:endParaRPr lang="en-US" altLang="ja-JP" dirty="0"/>
          </a:p>
          <a:p>
            <a:pPr marL="0" indent="0">
              <a:buNone/>
            </a:pPr>
            <a:r>
              <a:rPr lang="ja-JP" altLang="en-US"/>
              <a:t>「難病」はさらに広い概念であり、また統計調査が無いため、具体的な人数は不明。</a:t>
            </a:r>
            <a:endParaRPr lang="en-US" altLang="ja-JP" dirty="0"/>
          </a:p>
          <a:p>
            <a:pPr marL="0" indent="0">
              <a:buNone/>
            </a:pPr>
            <a:endParaRPr lang="en-US" altLang="ja-JP" sz="1700" dirty="0"/>
          </a:p>
        </p:txBody>
      </p:sp>
    </p:spTree>
    <p:extLst>
      <p:ext uri="{BB962C8B-B14F-4D97-AF65-F5344CB8AC3E}">
        <p14:creationId xmlns:p14="http://schemas.microsoft.com/office/powerpoint/2010/main" val="2996252018"/>
      </p:ext>
    </p:extLst>
  </p:cSld>
  <p:clrMapOvr>
    <a:masterClrMapping/>
  </p:clrMapOvr>
  <mc:AlternateContent xmlns:mc="http://schemas.openxmlformats.org/markup-compatibility/2006">
    <mc:Choice xmlns:p14="http://schemas.microsoft.com/office/powerpoint/2010/main" Requires="p14">
      <p:transition spd="slow" p14:dur="1500" advTm="15000">
        <p:split orient="vert"/>
      </p:transition>
    </mc:Choice>
    <mc:Fallback>
      <p:transition spd="slow" advTm="15000">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3"/>
</p:tagLst>
</file>

<file path=ppt/tags/tag2.xml><?xml version="1.0" encoding="utf-8"?>
<p:tagLst xmlns:a="http://schemas.openxmlformats.org/drawingml/2006/main" xmlns:r="http://schemas.openxmlformats.org/officeDocument/2006/relationships" xmlns:p="http://schemas.openxmlformats.org/presentationml/2006/main">
  <p:tag name="TIMING" val="|5.4"/>
</p:tagLst>
</file>

<file path=ppt/tags/tag3.xml><?xml version="1.0" encoding="utf-8"?>
<p:tagLst xmlns:a="http://schemas.openxmlformats.org/drawingml/2006/main" xmlns:r="http://schemas.openxmlformats.org/officeDocument/2006/relationships" xmlns:p="http://schemas.openxmlformats.org/presentationml/2006/main">
  <p:tag name="TIMING" val="|4.4|2.8"/>
</p:tagLst>
</file>

<file path=ppt/tags/tag4.xml><?xml version="1.0" encoding="utf-8"?>
<p:tagLst xmlns:a="http://schemas.openxmlformats.org/drawingml/2006/main" xmlns:r="http://schemas.openxmlformats.org/officeDocument/2006/relationships" xmlns:p="http://schemas.openxmlformats.org/presentationml/2006/main">
  <p:tag name="TIMING" val="|7.5|3.4"/>
</p:tagLst>
</file>

<file path=ppt/tags/tag5.xml><?xml version="1.0" encoding="utf-8"?>
<p:tagLst xmlns:a="http://schemas.openxmlformats.org/drawingml/2006/main" xmlns:r="http://schemas.openxmlformats.org/officeDocument/2006/relationships" xmlns:p="http://schemas.openxmlformats.org/presentationml/2006/main">
  <p:tag name="TIMING" val="|3.7|3.1"/>
</p:tagLst>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12_TF89338750_Win32" id="{8F160600-0E67-4455-A1DA-B840C2700263}" vid="{A05EF677-6864-4912-B7C1-AA954903274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919F73-B6C2-4A43-95E2-833EC48925FE}">
  <ds:schemaRefs>
    <ds:schemaRef ds:uri="http://schemas.microsoft.com/office/2006/metadata/properties"/>
    <ds:schemaRef ds:uri="http://purl.org/dc/terms/"/>
    <ds:schemaRef ds:uri="http://www.w3.org/XML/1998/namespace"/>
    <ds:schemaRef ds:uri="http://purl.org/dc/elements/1.1/"/>
    <ds:schemaRef ds:uri="http://schemas.openxmlformats.org/package/2006/metadata/core-properties"/>
    <ds:schemaRef ds:uri="http://schemas.microsoft.com/office/2006/documentManagement/types"/>
    <ds:schemaRef ds:uri="71af3243-3dd4-4a8d-8c0d-dd76da1f02a5"/>
    <ds:schemaRef ds:uri="http://purl.org/dc/dcmitype/"/>
    <ds:schemaRef ds:uri="http://schemas.microsoft.com/office/infopath/2007/PartnerControls"/>
    <ds:schemaRef ds:uri="16c05727-aa75-4e4a-9b5f-8a80a1165891"/>
  </ds:schemaRefs>
</ds:datastoreItem>
</file>

<file path=customXml/itemProps3.xml><?xml version="1.0" encoding="utf-8"?>
<ds:datastoreItem xmlns:ds="http://schemas.openxmlformats.org/officeDocument/2006/customXml" ds:itemID="{3C8E00D1-8EA3-4E42-801D-0253E1EAFC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{CD109844-3200-4DF3-AEAD-ED0CB71EE0FB}tf89338750_win32</Template>
  <TotalTime>633</TotalTime>
  <Words>4263</Words>
  <Application>Microsoft Macintosh PowerPoint</Application>
  <PresentationFormat>ワイド画面</PresentationFormat>
  <Paragraphs>379</Paragraphs>
  <Slides>35</Slides>
  <Notes>35</Notes>
  <HiddenSlides>0</HiddenSlides>
  <MMClips>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35</vt:i4>
      </vt:variant>
    </vt:vector>
  </HeadingPairs>
  <TitlesOfParts>
    <vt:vector size="40" baseType="lpstr">
      <vt:lpstr>Meiryo UI</vt:lpstr>
      <vt:lpstr>Arial</vt:lpstr>
      <vt:lpstr>Univers</vt:lpstr>
      <vt:lpstr>Wingdings</vt:lpstr>
      <vt:lpstr>GradientUnivers</vt:lpstr>
      <vt:lpstr>福井でも 「難病カフェ」 を 実現したい！！</vt:lpstr>
      <vt:lpstr>トピック</vt:lpstr>
      <vt:lpstr>概要</vt:lpstr>
      <vt:lpstr>トピック 1　難病カフェとは 何か？</vt:lpstr>
      <vt:lpstr>「難病」とは（１）</vt:lpstr>
      <vt:lpstr>「難病」とは（２）</vt:lpstr>
      <vt:lpstr>「難病」とは（３）</vt:lpstr>
      <vt:lpstr>「難病」とは（4）</vt:lpstr>
      <vt:lpstr>「難病」とは（5：統計値）</vt:lpstr>
      <vt:lpstr>難病カフェとは（1）</vt:lpstr>
      <vt:lpstr>難病カフェとは（2）</vt:lpstr>
      <vt:lpstr>難病カフェとは（3）</vt:lpstr>
      <vt:lpstr>難病カフェとは（4）</vt:lpstr>
      <vt:lpstr>難病カフェとは（5）</vt:lpstr>
      <vt:lpstr>トピック 2　発起人 　森下の自己紹介</vt:lpstr>
      <vt:lpstr>自己紹介（１）</vt:lpstr>
      <vt:lpstr>自己紹介（2）</vt:lpstr>
      <vt:lpstr>自己紹介（3）</vt:lpstr>
      <vt:lpstr>トピック 3　全国の難病カフェを取り巻く環境</vt:lpstr>
      <vt:lpstr>難病カフェを取り巻く環境（1）</vt:lpstr>
      <vt:lpstr>難病カフェを取り巻く環境（2）</vt:lpstr>
      <vt:lpstr>難病カフェを取り巻く環境（3）</vt:lpstr>
      <vt:lpstr>トピック 4　福井で 難病カフェができないか？</vt:lpstr>
      <vt:lpstr>福井で難病カフェは（１）</vt:lpstr>
      <vt:lpstr>福井で難病カフェは（2）</vt:lpstr>
      <vt:lpstr>トピック 5　福井で 難病カフェ実現するにあたって の予定</vt:lpstr>
      <vt:lpstr>福井で難病カフェ、の計画（１）</vt:lpstr>
      <vt:lpstr>福井で難病カフェ、の計画（2）</vt:lpstr>
      <vt:lpstr>福井で難病カフェ、の計画（3）</vt:lpstr>
      <vt:lpstr>福井で難病カフェ、の計画（4）</vt:lpstr>
      <vt:lpstr>トピック 6　やっぱり、 福井でも「難病カフェ」を 実現したい！！</vt:lpstr>
      <vt:lpstr>福井でも「難病カフェ」を！！（１）</vt:lpstr>
      <vt:lpstr>福井でも「難病カフェ」を！！（2）</vt:lpstr>
      <vt:lpstr>福井でも「難病カフェ」を！！（3）</vt:lpstr>
      <vt:lpstr>ご覧頂き ありがとう 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福井でも 「難病カフェ」 を 実現したい！！！</dc:title>
  <dc:creator>森下 ゆうき</dc:creator>
  <cp:lastModifiedBy>森下裕輝</cp:lastModifiedBy>
  <cp:revision>12</cp:revision>
  <cp:lastPrinted>2022-05-05T01:54:58Z</cp:lastPrinted>
  <dcterms:created xsi:type="dcterms:W3CDTF">2022-05-03T03:04:44Z</dcterms:created>
  <dcterms:modified xsi:type="dcterms:W3CDTF">2022-05-21T01:32:56Z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